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6"/>
  </p:notesMasterIdLst>
  <p:sldIdLst>
    <p:sldId id="256" r:id="rId2"/>
    <p:sldId id="296" r:id="rId3"/>
    <p:sldId id="295" r:id="rId4"/>
    <p:sldId id="263" r:id="rId5"/>
    <p:sldId id="262" r:id="rId6"/>
    <p:sldId id="277" r:id="rId7"/>
    <p:sldId id="290" r:id="rId8"/>
    <p:sldId id="276" r:id="rId9"/>
    <p:sldId id="285" r:id="rId10"/>
    <p:sldId id="283" r:id="rId11"/>
    <p:sldId id="293" r:id="rId12"/>
    <p:sldId id="289" r:id="rId13"/>
    <p:sldId id="286" r:id="rId14"/>
    <p:sldId id="288" r:id="rId15"/>
    <p:sldId id="287" r:id="rId16"/>
    <p:sldId id="291" r:id="rId17"/>
    <p:sldId id="282" r:id="rId18"/>
    <p:sldId id="273" r:id="rId19"/>
    <p:sldId id="274" r:id="rId20"/>
    <p:sldId id="280" r:id="rId21"/>
    <p:sldId id="281" r:id="rId22"/>
    <p:sldId id="278" r:id="rId23"/>
    <p:sldId id="292" r:id="rId24"/>
    <p:sldId id="294" r:id="rId25"/>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2C7C677-6CE9-4AE5-A1C0-5516A7421F36}">
          <p14:sldIdLst>
            <p14:sldId id="256"/>
            <p14:sldId id="296"/>
            <p14:sldId id="295"/>
            <p14:sldId id="263"/>
            <p14:sldId id="262"/>
            <p14:sldId id="277"/>
            <p14:sldId id="290"/>
            <p14:sldId id="276"/>
            <p14:sldId id="285"/>
            <p14:sldId id="283"/>
            <p14:sldId id="293"/>
            <p14:sldId id="289"/>
            <p14:sldId id="286"/>
            <p14:sldId id="288"/>
            <p14:sldId id="287"/>
            <p14:sldId id="291"/>
            <p14:sldId id="282"/>
            <p14:sldId id="273"/>
            <p14:sldId id="274"/>
            <p14:sldId id="280"/>
            <p14:sldId id="281"/>
            <p14:sldId id="278"/>
            <p14:sldId id="292"/>
            <p14:sldId id="2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5560-F83B-4E37-B7EB-9E5400DE3795}" v="57" dt="2020-02-05T10:34:28.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50000" autoAdjust="0"/>
  </p:normalViewPr>
  <p:slideViewPr>
    <p:cSldViewPr snapToGrid="0">
      <p:cViewPr varScale="1">
        <p:scale>
          <a:sx n="57" d="100"/>
          <a:sy n="57" d="100"/>
        </p:scale>
        <p:origin x="2424" y="7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19C85560-F83B-4E37-B7EB-9E5400DE3795}"/>
    <pc:docChg chg="custSel addSld delSld modSld modMainMaster">
      <pc:chgData name="小松 耀人" userId="0fa0acb1ead42994" providerId="LiveId" clId="{19C85560-F83B-4E37-B7EB-9E5400DE3795}" dt="2020-02-05T10:34:28.319" v="1173"/>
      <pc:docMkLst>
        <pc:docMk/>
      </pc:docMkLst>
      <pc:sldChg chg="modSp">
        <pc:chgData name="小松 耀人" userId="0fa0acb1ead42994" providerId="LiveId" clId="{19C85560-F83B-4E37-B7EB-9E5400DE3795}" dt="2020-02-05T10:22:37.976" v="1" actId="947"/>
        <pc:sldMkLst>
          <pc:docMk/>
          <pc:sldMk cId="3496639174" sldId="257"/>
        </pc:sldMkLst>
        <pc:spChg chg="mod">
          <ac:chgData name="小松 耀人" userId="0fa0acb1ead42994" providerId="LiveId" clId="{19C85560-F83B-4E37-B7EB-9E5400DE3795}" dt="2020-02-05T10:22:37.976" v="1" actId="947"/>
          <ac:spMkLst>
            <pc:docMk/>
            <pc:sldMk cId="3496639174" sldId="257"/>
            <ac:spMk id="3" creationId="{00000000-0000-0000-0000-000000000000}"/>
          </ac:spMkLst>
        </pc:spChg>
      </pc:sldChg>
      <pc:sldChg chg="modSp modAnim">
        <pc:chgData name="小松 耀人" userId="0fa0acb1ead42994" providerId="LiveId" clId="{19C85560-F83B-4E37-B7EB-9E5400DE3795}" dt="2020-02-05T10:24:53.185" v="36" actId="1076"/>
        <pc:sldMkLst>
          <pc:docMk/>
          <pc:sldMk cId="3671960510" sldId="263"/>
        </pc:sldMkLst>
        <pc:spChg chg="mod">
          <ac:chgData name="小松 耀人" userId="0fa0acb1ead42994" providerId="LiveId" clId="{19C85560-F83B-4E37-B7EB-9E5400DE3795}" dt="2020-02-05T10:24:09.845" v="29" actId="1076"/>
          <ac:spMkLst>
            <pc:docMk/>
            <pc:sldMk cId="3671960510" sldId="263"/>
            <ac:spMk id="5" creationId="{00000000-0000-0000-0000-000000000000}"/>
          </ac:spMkLst>
        </pc:spChg>
        <pc:spChg chg="mod">
          <ac:chgData name="小松 耀人" userId="0fa0acb1ead42994" providerId="LiveId" clId="{19C85560-F83B-4E37-B7EB-9E5400DE3795}" dt="2020-02-05T10:24:23.769" v="31" actId="2711"/>
          <ac:spMkLst>
            <pc:docMk/>
            <pc:sldMk cId="3671960510" sldId="263"/>
            <ac:spMk id="6" creationId="{00000000-0000-0000-0000-000000000000}"/>
          </ac:spMkLst>
        </pc:spChg>
        <pc:spChg chg="mod">
          <ac:chgData name="小松 耀人" userId="0fa0acb1ead42994" providerId="LiveId" clId="{19C85560-F83B-4E37-B7EB-9E5400DE3795}" dt="2020-02-05T10:24:09.845" v="29" actId="1076"/>
          <ac:spMkLst>
            <pc:docMk/>
            <pc:sldMk cId="3671960510" sldId="263"/>
            <ac:spMk id="8" creationId="{00000000-0000-0000-0000-000000000000}"/>
          </ac:spMkLst>
        </pc:spChg>
        <pc:spChg chg="mod">
          <ac:chgData name="小松 耀人" userId="0fa0acb1ead42994" providerId="LiveId" clId="{19C85560-F83B-4E37-B7EB-9E5400DE3795}" dt="2020-02-05T10:24:09.845" v="29" actId="1076"/>
          <ac:spMkLst>
            <pc:docMk/>
            <pc:sldMk cId="3671960510" sldId="263"/>
            <ac:spMk id="9" creationId="{00000000-0000-0000-0000-000000000000}"/>
          </ac:spMkLst>
        </pc:spChg>
        <pc:spChg chg="mod">
          <ac:chgData name="小松 耀人" userId="0fa0acb1ead42994" providerId="LiveId" clId="{19C85560-F83B-4E37-B7EB-9E5400DE3795}" dt="2020-02-05T10:24:53.185" v="36" actId="1076"/>
          <ac:spMkLst>
            <pc:docMk/>
            <pc:sldMk cId="3671960510" sldId="263"/>
            <ac:spMk id="18" creationId="{00000000-0000-0000-0000-000000000000}"/>
          </ac:spMkLst>
        </pc:spChg>
        <pc:spChg chg="mod">
          <ac:chgData name="小松 耀人" userId="0fa0acb1ead42994" providerId="LiveId" clId="{19C85560-F83B-4E37-B7EB-9E5400DE3795}" dt="2020-02-05T10:24:32.459" v="32" actId="1076"/>
          <ac:spMkLst>
            <pc:docMk/>
            <pc:sldMk cId="3671960510" sldId="263"/>
            <ac:spMk id="24" creationId="{00000000-0000-0000-0000-000000000000}"/>
          </ac:spMkLst>
        </pc:spChg>
        <pc:spChg chg="mod">
          <ac:chgData name="小松 耀人" userId="0fa0acb1ead42994" providerId="LiveId" clId="{19C85560-F83B-4E37-B7EB-9E5400DE3795}" dt="2020-02-05T10:24:32.459" v="32" actId="1076"/>
          <ac:spMkLst>
            <pc:docMk/>
            <pc:sldMk cId="3671960510" sldId="263"/>
            <ac:spMk id="27" creationId="{00000000-0000-0000-0000-000000000000}"/>
          </ac:spMkLst>
        </pc:spChg>
        <pc:spChg chg="mod">
          <ac:chgData name="小松 耀人" userId="0fa0acb1ead42994" providerId="LiveId" clId="{19C85560-F83B-4E37-B7EB-9E5400DE3795}" dt="2020-02-05T10:24:32.459" v="32" actId="1076"/>
          <ac:spMkLst>
            <pc:docMk/>
            <pc:sldMk cId="3671960510" sldId="263"/>
            <ac:spMk id="30" creationId="{00000000-0000-0000-0000-000000000000}"/>
          </ac:spMkLst>
        </pc:spChg>
        <pc:spChg chg="mod">
          <ac:chgData name="小松 耀人" userId="0fa0acb1ead42994" providerId="LiveId" clId="{19C85560-F83B-4E37-B7EB-9E5400DE3795}" dt="2020-02-05T10:24:32.459" v="32" actId="1076"/>
          <ac:spMkLst>
            <pc:docMk/>
            <pc:sldMk cId="3671960510" sldId="263"/>
            <ac:spMk id="31" creationId="{00000000-0000-0000-0000-000000000000}"/>
          </ac:spMkLst>
        </pc:spChg>
        <pc:picChg chg="mod">
          <ac:chgData name="小松 耀人" userId="0fa0acb1ead42994" providerId="LiveId" clId="{19C85560-F83B-4E37-B7EB-9E5400DE3795}" dt="2020-02-05T10:24:32.459" v="32" actId="1076"/>
          <ac:picMkLst>
            <pc:docMk/>
            <pc:sldMk cId="3671960510" sldId="263"/>
            <ac:picMk id="22" creationId="{00000000-0000-0000-0000-000000000000}"/>
          </ac:picMkLst>
        </pc:picChg>
        <pc:picChg chg="mod">
          <ac:chgData name="小松 耀人" userId="0fa0acb1ead42994" providerId="LiveId" clId="{19C85560-F83B-4E37-B7EB-9E5400DE3795}" dt="2020-02-05T10:24:32.459" v="32" actId="1076"/>
          <ac:picMkLst>
            <pc:docMk/>
            <pc:sldMk cId="3671960510" sldId="263"/>
            <ac:picMk id="23" creationId="{00000000-0000-0000-0000-000000000000}"/>
          </ac:picMkLst>
        </pc:picChg>
        <pc:cxnChg chg="mod">
          <ac:chgData name="小松 耀人" userId="0fa0acb1ead42994" providerId="LiveId" clId="{19C85560-F83B-4E37-B7EB-9E5400DE3795}" dt="2020-02-05T10:24:09.845" v="29" actId="1076"/>
          <ac:cxnSpMkLst>
            <pc:docMk/>
            <pc:sldMk cId="3671960510" sldId="263"/>
            <ac:cxnSpMk id="11"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2"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7" creationId="{00000000-0000-0000-0000-000000000000}"/>
          </ac:cxnSpMkLst>
        </pc:cxnChg>
      </pc:sldChg>
      <pc:sldChg chg="addSp delSp modSp delAnim modAnim">
        <pc:chgData name="小松 耀人" userId="0fa0acb1ead42994" providerId="LiveId" clId="{19C85560-F83B-4E37-B7EB-9E5400DE3795}" dt="2020-02-05T10:29:18.086" v="269"/>
        <pc:sldMkLst>
          <pc:docMk/>
          <pc:sldMk cId="159967859" sldId="277"/>
        </pc:sldMkLst>
        <pc:spChg chg="mod">
          <ac:chgData name="小松 耀人" userId="0fa0acb1ead42994" providerId="LiveId" clId="{19C85560-F83B-4E37-B7EB-9E5400DE3795}" dt="2020-02-05T10:28:02.549" v="138"/>
          <ac:spMkLst>
            <pc:docMk/>
            <pc:sldMk cId="159967859" sldId="277"/>
            <ac:spMk id="2" creationId="{00000000-0000-0000-0000-000000000000}"/>
          </ac:spMkLst>
        </pc:spChg>
        <pc:spChg chg="add mod">
          <ac:chgData name="小松 耀人" userId="0fa0acb1ead42994" providerId="LiveId" clId="{19C85560-F83B-4E37-B7EB-9E5400DE3795}" dt="2020-02-05T10:27:26.943" v="106" actId="1076"/>
          <ac:spMkLst>
            <pc:docMk/>
            <pc:sldMk cId="159967859" sldId="277"/>
            <ac:spMk id="3" creationId="{90D6A1DE-8D2A-4605-9146-2D3952B7DC5F}"/>
          </ac:spMkLst>
        </pc:spChg>
        <pc:spChg chg="add mod">
          <ac:chgData name="小松 耀人" userId="0fa0acb1ead42994" providerId="LiveId" clId="{19C85560-F83B-4E37-B7EB-9E5400DE3795}" dt="2020-02-05T10:29:18.086" v="269"/>
          <ac:spMkLst>
            <pc:docMk/>
            <pc:sldMk cId="159967859" sldId="277"/>
            <ac:spMk id="6" creationId="{19E579BA-BB86-456C-BA70-9394088BE96D}"/>
          </ac:spMkLst>
        </pc:spChg>
        <pc:spChg chg="del">
          <ac:chgData name="小松 耀人" userId="0fa0acb1ead42994" providerId="LiveId" clId="{19C85560-F83B-4E37-B7EB-9E5400DE3795}" dt="2020-02-05T10:23:16.986" v="2" actId="478"/>
          <ac:spMkLst>
            <pc:docMk/>
            <pc:sldMk cId="159967859" sldId="277"/>
            <ac:spMk id="13" creationId="{00000000-0000-0000-0000-000000000000}"/>
          </ac:spMkLst>
        </pc:spChg>
        <pc:spChg chg="del">
          <ac:chgData name="小松 耀人" userId="0fa0acb1ead42994" providerId="LiveId" clId="{19C85560-F83B-4E37-B7EB-9E5400DE3795}" dt="2020-02-05T10:23:16.986" v="2" actId="478"/>
          <ac:spMkLst>
            <pc:docMk/>
            <pc:sldMk cId="159967859" sldId="277"/>
            <ac:spMk id="16" creationId="{00000000-0000-0000-0000-000000000000}"/>
          </ac:spMkLst>
        </pc:spChg>
        <pc:spChg chg="del">
          <ac:chgData name="小松 耀人" userId="0fa0acb1ead42994" providerId="LiveId" clId="{19C85560-F83B-4E37-B7EB-9E5400DE3795}" dt="2020-02-05T10:23:16.986" v="2" actId="478"/>
          <ac:spMkLst>
            <pc:docMk/>
            <pc:sldMk cId="159967859" sldId="277"/>
            <ac:spMk id="25" creationId="{00000000-0000-0000-0000-000000000000}"/>
          </ac:spMkLst>
        </pc:spChg>
        <pc:spChg chg="del">
          <ac:chgData name="小松 耀人" userId="0fa0acb1ead42994" providerId="LiveId" clId="{19C85560-F83B-4E37-B7EB-9E5400DE3795}" dt="2020-02-05T10:23:16.986" v="2" actId="478"/>
          <ac:spMkLst>
            <pc:docMk/>
            <pc:sldMk cId="159967859" sldId="277"/>
            <ac:spMk id="26" creationId="{00000000-0000-0000-0000-000000000000}"/>
          </ac:spMkLst>
        </pc:spChg>
        <pc:spChg chg="del">
          <ac:chgData name="小松 耀人" userId="0fa0acb1ead42994" providerId="LiveId" clId="{19C85560-F83B-4E37-B7EB-9E5400DE3795}" dt="2020-02-05T10:23:16.986" v="2" actId="478"/>
          <ac:spMkLst>
            <pc:docMk/>
            <pc:sldMk cId="159967859" sldId="277"/>
            <ac:spMk id="34" creationId="{00000000-0000-0000-0000-000000000000}"/>
          </ac:spMkLst>
        </pc:spChg>
        <pc:spChg chg="del mod">
          <ac:chgData name="小松 耀人" userId="0fa0acb1ead42994" providerId="LiveId" clId="{19C85560-F83B-4E37-B7EB-9E5400DE3795}" dt="2020-02-05T10:23:25.493" v="5" actId="478"/>
          <ac:spMkLst>
            <pc:docMk/>
            <pc:sldMk cId="159967859" sldId="277"/>
            <ac:spMk id="45" creationId="{00000000-0000-0000-0000-000000000000}"/>
          </ac:spMkLst>
        </pc:spChg>
        <pc:spChg chg="del">
          <ac:chgData name="小松 耀人" userId="0fa0acb1ead42994" providerId="LiveId" clId="{19C85560-F83B-4E37-B7EB-9E5400DE3795}" dt="2020-02-05T10:23:16.986" v="2" actId="478"/>
          <ac:spMkLst>
            <pc:docMk/>
            <pc:sldMk cId="159967859" sldId="277"/>
            <ac:spMk id="46" creationId="{00000000-0000-0000-0000-000000000000}"/>
          </ac:spMkLst>
        </pc:spChg>
        <pc:spChg chg="del">
          <ac:chgData name="小松 耀人" userId="0fa0acb1ead42994" providerId="LiveId" clId="{19C85560-F83B-4E37-B7EB-9E5400DE3795}" dt="2020-02-05T10:23:16.986" v="2" actId="478"/>
          <ac:spMkLst>
            <pc:docMk/>
            <pc:sldMk cId="159967859" sldId="277"/>
            <ac:spMk id="47" creationId="{00000000-0000-0000-0000-000000000000}"/>
          </ac:spMkLst>
        </pc:spChg>
        <pc:spChg chg="del mod">
          <ac:chgData name="小松 耀人" userId="0fa0acb1ead42994" providerId="LiveId" clId="{19C85560-F83B-4E37-B7EB-9E5400DE3795}" dt="2020-02-05T10:25:20.936" v="39"/>
          <ac:spMkLst>
            <pc:docMk/>
            <pc:sldMk cId="159967859" sldId="277"/>
            <ac:spMk id="48" creationId="{00000000-0000-0000-0000-000000000000}"/>
          </ac:spMkLst>
        </pc:spChg>
        <pc:spChg chg="del">
          <ac:chgData name="小松 耀人" userId="0fa0acb1ead42994" providerId="LiveId" clId="{19C85560-F83B-4E37-B7EB-9E5400DE3795}" dt="2020-02-05T10:23:16.986" v="2" actId="478"/>
          <ac:spMkLst>
            <pc:docMk/>
            <pc:sldMk cId="159967859" sldId="277"/>
            <ac:spMk id="51" creationId="{00000000-0000-0000-0000-000000000000}"/>
          </ac:spMkLst>
        </pc:spChg>
        <pc:spChg chg="del">
          <ac:chgData name="小松 耀人" userId="0fa0acb1ead42994" providerId="LiveId" clId="{19C85560-F83B-4E37-B7EB-9E5400DE3795}" dt="2020-02-05T10:23:16.986" v="2" actId="478"/>
          <ac:spMkLst>
            <pc:docMk/>
            <pc:sldMk cId="159967859" sldId="277"/>
            <ac:spMk id="52" creationId="{00000000-0000-0000-0000-000000000000}"/>
          </ac:spMkLst>
        </pc:spChg>
        <pc:spChg chg="del">
          <ac:chgData name="小松 耀人" userId="0fa0acb1ead42994" providerId="LiveId" clId="{19C85560-F83B-4E37-B7EB-9E5400DE3795}" dt="2020-02-05T10:23:16.986" v="2" actId="478"/>
          <ac:spMkLst>
            <pc:docMk/>
            <pc:sldMk cId="159967859" sldId="277"/>
            <ac:spMk id="54" creationId="{00000000-0000-0000-0000-000000000000}"/>
          </ac:spMkLst>
        </pc:spChg>
        <pc:spChg chg="del">
          <ac:chgData name="小松 耀人" userId="0fa0acb1ead42994" providerId="LiveId" clId="{19C85560-F83B-4E37-B7EB-9E5400DE3795}" dt="2020-02-05T10:23:16.986" v="2" actId="478"/>
          <ac:spMkLst>
            <pc:docMk/>
            <pc:sldMk cId="159967859" sldId="277"/>
            <ac:spMk id="56" creationId="{00000000-0000-0000-0000-000000000000}"/>
          </ac:spMkLst>
        </pc:spChg>
        <pc:spChg chg="del">
          <ac:chgData name="小松 耀人" userId="0fa0acb1ead42994" providerId="LiveId" clId="{19C85560-F83B-4E37-B7EB-9E5400DE3795}" dt="2020-02-05T10:23:16.986" v="2" actId="478"/>
          <ac:spMkLst>
            <pc:docMk/>
            <pc:sldMk cId="159967859" sldId="277"/>
            <ac:spMk id="57" creationId="{00000000-0000-0000-0000-000000000000}"/>
          </ac:spMkLst>
        </pc:spChg>
        <pc:spChg chg="del">
          <ac:chgData name="小松 耀人" userId="0fa0acb1ead42994" providerId="LiveId" clId="{19C85560-F83B-4E37-B7EB-9E5400DE3795}" dt="2020-02-05T10:23:16.986" v="2" actId="478"/>
          <ac:spMkLst>
            <pc:docMk/>
            <pc:sldMk cId="159967859" sldId="277"/>
            <ac:spMk id="58" creationId="{00000000-0000-0000-0000-000000000000}"/>
          </ac:spMkLst>
        </pc:spChg>
        <pc:spChg chg="mod">
          <ac:chgData name="小松 耀人" userId="0fa0acb1ead42994" providerId="LiveId" clId="{19C85560-F83B-4E37-B7EB-9E5400DE3795}" dt="2020-02-05T10:27:12" v="104" actId="1076"/>
          <ac:spMkLst>
            <pc:docMk/>
            <pc:sldMk cId="159967859" sldId="277"/>
            <ac:spMk id="158" creationId="{00000000-0000-0000-0000-000000000000}"/>
          </ac:spMkLst>
        </pc:spChg>
        <pc:spChg chg="mod">
          <ac:chgData name="小松 耀人" userId="0fa0acb1ead42994" providerId="LiveId" clId="{19C85560-F83B-4E37-B7EB-9E5400DE3795}" dt="2020-02-05T10:27:12" v="104" actId="1076"/>
          <ac:spMkLst>
            <pc:docMk/>
            <pc:sldMk cId="159967859" sldId="277"/>
            <ac:spMk id="160" creationId="{00000000-0000-0000-0000-000000000000}"/>
          </ac:spMkLst>
        </pc:spChg>
        <pc:spChg chg="mod">
          <ac:chgData name="小松 耀人" userId="0fa0acb1ead42994" providerId="LiveId" clId="{19C85560-F83B-4E37-B7EB-9E5400DE3795}" dt="2020-02-05T10:27:12" v="104" actId="1076"/>
          <ac:spMkLst>
            <pc:docMk/>
            <pc:sldMk cId="159967859" sldId="277"/>
            <ac:spMk id="162" creationId="{00000000-0000-0000-0000-000000000000}"/>
          </ac:spMkLst>
        </pc:spChg>
        <pc:spChg chg="mod">
          <ac:chgData name="小松 耀人" userId="0fa0acb1ead42994" providerId="LiveId" clId="{19C85560-F83B-4E37-B7EB-9E5400DE3795}" dt="2020-02-05T10:27:12" v="104" actId="1076"/>
          <ac:spMkLst>
            <pc:docMk/>
            <pc:sldMk cId="159967859" sldId="277"/>
            <ac:spMk id="163" creationId="{00000000-0000-0000-0000-000000000000}"/>
          </ac:spMkLst>
        </pc:spChg>
        <pc:spChg chg="mod">
          <ac:chgData name="小松 耀人" userId="0fa0acb1ead42994" providerId="LiveId" clId="{19C85560-F83B-4E37-B7EB-9E5400DE3795}" dt="2020-02-05T10:27:12" v="104" actId="1076"/>
          <ac:spMkLst>
            <pc:docMk/>
            <pc:sldMk cId="159967859" sldId="277"/>
            <ac:spMk id="165" creationId="{00000000-0000-0000-0000-000000000000}"/>
          </ac:spMkLst>
        </pc:spChg>
        <pc:spChg chg="mod">
          <ac:chgData name="小松 耀人" userId="0fa0acb1ead42994" providerId="LiveId" clId="{19C85560-F83B-4E37-B7EB-9E5400DE3795}" dt="2020-02-05T10:27:12" v="104" actId="1076"/>
          <ac:spMkLst>
            <pc:docMk/>
            <pc:sldMk cId="159967859" sldId="277"/>
            <ac:spMk id="168" creationId="{00000000-0000-0000-0000-000000000000}"/>
          </ac:spMkLst>
        </pc:spChg>
        <pc:spChg chg="mod">
          <ac:chgData name="小松 耀人" userId="0fa0acb1ead42994" providerId="LiveId" clId="{19C85560-F83B-4E37-B7EB-9E5400DE3795}" dt="2020-02-05T10:27:12" v="104" actId="1076"/>
          <ac:spMkLst>
            <pc:docMk/>
            <pc:sldMk cId="159967859" sldId="277"/>
            <ac:spMk id="169" creationId="{00000000-0000-0000-0000-000000000000}"/>
          </ac:spMkLst>
        </pc:spChg>
        <pc:spChg chg="mod">
          <ac:chgData name="小松 耀人" userId="0fa0acb1ead42994" providerId="LiveId" clId="{19C85560-F83B-4E37-B7EB-9E5400DE3795}" dt="2020-02-05T10:27:12" v="104" actId="1076"/>
          <ac:spMkLst>
            <pc:docMk/>
            <pc:sldMk cId="159967859" sldId="277"/>
            <ac:spMk id="170" creationId="{00000000-0000-0000-0000-000000000000}"/>
          </ac:spMkLst>
        </pc:spChg>
        <pc:spChg chg="mod">
          <ac:chgData name="小松 耀人" userId="0fa0acb1ead42994" providerId="LiveId" clId="{19C85560-F83B-4E37-B7EB-9E5400DE3795}" dt="2020-02-05T10:27:12" v="104" actId="1076"/>
          <ac:spMkLst>
            <pc:docMk/>
            <pc:sldMk cId="159967859" sldId="277"/>
            <ac:spMk id="171" creationId="{00000000-0000-0000-0000-000000000000}"/>
          </ac:spMkLst>
        </pc:spChg>
        <pc:spChg chg="mod">
          <ac:chgData name="小松 耀人" userId="0fa0acb1ead42994" providerId="LiveId" clId="{19C85560-F83B-4E37-B7EB-9E5400DE3795}" dt="2020-02-05T10:27:12" v="104" actId="1076"/>
          <ac:spMkLst>
            <pc:docMk/>
            <pc:sldMk cId="159967859" sldId="277"/>
            <ac:spMk id="173" creationId="{00000000-0000-0000-0000-000000000000}"/>
          </ac:spMkLst>
        </pc:spChg>
        <pc:spChg chg="mod">
          <ac:chgData name="小松 耀人" userId="0fa0acb1ead42994" providerId="LiveId" clId="{19C85560-F83B-4E37-B7EB-9E5400DE3795}" dt="2020-02-05T10:27:12" v="104" actId="1076"/>
          <ac:spMkLst>
            <pc:docMk/>
            <pc:sldMk cId="159967859" sldId="277"/>
            <ac:spMk id="174" creationId="{00000000-0000-0000-0000-000000000000}"/>
          </ac:spMkLst>
        </pc:spChg>
        <pc:spChg chg="mod">
          <ac:chgData name="小松 耀人" userId="0fa0acb1ead42994" providerId="LiveId" clId="{19C85560-F83B-4E37-B7EB-9E5400DE3795}" dt="2020-02-05T10:27:12" v="104" actId="1076"/>
          <ac:spMkLst>
            <pc:docMk/>
            <pc:sldMk cId="159967859" sldId="277"/>
            <ac:spMk id="175" creationId="{00000000-0000-0000-0000-000000000000}"/>
          </ac:spMkLst>
        </pc:spChg>
        <pc:spChg chg="mod">
          <ac:chgData name="小松 耀人" userId="0fa0acb1ead42994" providerId="LiveId" clId="{19C85560-F83B-4E37-B7EB-9E5400DE3795}" dt="2020-02-05T10:27:21.826" v="105" actId="1076"/>
          <ac:spMkLst>
            <pc:docMk/>
            <pc:sldMk cId="159967859" sldId="277"/>
            <ac:spMk id="177" creationId="{00000000-0000-0000-0000-000000000000}"/>
          </ac:spMkLst>
        </pc:spChg>
        <pc:cxnChg chg="del">
          <ac:chgData name="小松 耀人" userId="0fa0acb1ead42994" providerId="LiveId" clId="{19C85560-F83B-4E37-B7EB-9E5400DE3795}" dt="2020-02-05T10:23:16.986" v="2" actId="478"/>
          <ac:cxnSpMkLst>
            <pc:docMk/>
            <pc:sldMk cId="159967859" sldId="277"/>
            <ac:cxnSpMk id="14"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18" creationId="{00000000-0000-0000-0000-000000000000}"/>
          </ac:cxnSpMkLst>
        </pc:cxnChg>
        <pc:cxnChg chg="del mod">
          <ac:chgData name="小松 耀人" userId="0fa0acb1ead42994" providerId="LiveId" clId="{19C85560-F83B-4E37-B7EB-9E5400DE3795}" dt="2020-02-05T10:23:16.986" v="2" actId="478"/>
          <ac:cxnSpMkLst>
            <pc:docMk/>
            <pc:sldMk cId="159967859" sldId="277"/>
            <ac:cxnSpMk id="33"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36"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4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59"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4"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6"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7" creationId="{00000000-0000-0000-0000-000000000000}"/>
          </ac:cxnSpMkLst>
        </pc:cxnChg>
      </pc:sldChg>
      <pc:sldChg chg="modSp add del">
        <pc:chgData name="小松 耀人" userId="0fa0acb1ead42994" providerId="LiveId" clId="{19C85560-F83B-4E37-B7EB-9E5400DE3795}" dt="2020-02-05T10:30:09.624" v="315" actId="2696"/>
        <pc:sldMkLst>
          <pc:docMk/>
          <pc:sldMk cId="18450349" sldId="293"/>
        </pc:sldMkLst>
        <pc:spChg chg="mod">
          <ac:chgData name="小松 耀人" userId="0fa0acb1ead42994" providerId="LiveId" clId="{19C85560-F83B-4E37-B7EB-9E5400DE3795}" dt="2020-02-05T10:29:53.852" v="286"/>
          <ac:spMkLst>
            <pc:docMk/>
            <pc:sldMk cId="18450349" sldId="293"/>
            <ac:spMk id="2" creationId="{7C3C9A9C-1FB9-4D32-99EF-44BC2109474B}"/>
          </ac:spMkLst>
        </pc:spChg>
        <pc:spChg chg="mod">
          <ac:chgData name="小松 耀人" userId="0fa0acb1ead42994" providerId="LiveId" clId="{19C85560-F83B-4E37-B7EB-9E5400DE3795}" dt="2020-02-05T10:30:01.629" v="314" actId="20577"/>
          <ac:spMkLst>
            <pc:docMk/>
            <pc:sldMk cId="18450349" sldId="293"/>
            <ac:spMk id="3" creationId="{DA878672-71E6-4FD6-A665-CF215C2CF52C}"/>
          </ac:spMkLst>
        </pc:spChg>
      </pc:sldChg>
      <pc:sldChg chg="modSp add">
        <pc:chgData name="小松 耀人" userId="0fa0acb1ead42994" providerId="LiveId" clId="{19C85560-F83B-4E37-B7EB-9E5400DE3795}" dt="2020-02-05T10:34:28.319" v="1173"/>
        <pc:sldMkLst>
          <pc:docMk/>
          <pc:sldMk cId="2578870226" sldId="293"/>
        </pc:sldMkLst>
        <pc:spChg chg="mod">
          <ac:chgData name="小松 耀人" userId="0fa0acb1ead42994" providerId="LiveId" clId="{19C85560-F83B-4E37-B7EB-9E5400DE3795}" dt="2020-02-05T10:32:46.783" v="365" actId="20577"/>
          <ac:spMkLst>
            <pc:docMk/>
            <pc:sldMk cId="2578870226" sldId="293"/>
            <ac:spMk id="2" creationId="{E273C7DA-1BCB-4371-A317-639BB5B9174F}"/>
          </ac:spMkLst>
        </pc:spChg>
        <pc:spChg chg="mod">
          <ac:chgData name="小松 耀人" userId="0fa0acb1ead42994" providerId="LiveId" clId="{19C85560-F83B-4E37-B7EB-9E5400DE3795}" dt="2020-02-05T10:34:28.319" v="1173"/>
          <ac:spMkLst>
            <pc:docMk/>
            <pc:sldMk cId="2578870226" sldId="293"/>
            <ac:spMk id="3" creationId="{3D78116B-AA83-4695-A065-4495CEE31072}"/>
          </ac:spMkLst>
        </pc:spChg>
        <pc:spChg chg="mod">
          <ac:chgData name="小松 耀人" userId="0fa0acb1ead42994" providerId="LiveId" clId="{19C85560-F83B-4E37-B7EB-9E5400DE3795}" dt="2020-02-05T10:32:55.252" v="368" actId="6549"/>
          <ac:spMkLst>
            <pc:docMk/>
            <pc:sldMk cId="2578870226" sldId="293"/>
            <ac:spMk id="4" creationId="{2E9A4257-30E6-4A85-9144-5FDD2759C925}"/>
          </ac:spMkLst>
        </pc:spChg>
      </pc:sldChg>
      <pc:sldChg chg="modSp add del">
        <pc:chgData name="小松 耀人" userId="0fa0acb1ead42994" providerId="LiveId" clId="{19C85560-F83B-4E37-B7EB-9E5400DE3795}" dt="2020-02-05T10:31:08.469" v="345" actId="2696"/>
        <pc:sldMkLst>
          <pc:docMk/>
          <pc:sldMk cId="3549311127" sldId="293"/>
        </pc:sldMkLst>
        <pc:spChg chg="mod">
          <ac:chgData name="小松 耀人" userId="0fa0acb1ead42994" providerId="LiveId" clId="{19C85560-F83B-4E37-B7EB-9E5400DE3795}" dt="2020-02-05T10:30:54.518" v="343"/>
          <ac:spMkLst>
            <pc:docMk/>
            <pc:sldMk cId="3549311127" sldId="293"/>
            <ac:spMk id="2" creationId="{1CB59700-7029-4246-896B-22971F5BDA6E}"/>
          </ac:spMkLst>
        </pc:spChg>
        <pc:spChg chg="mod">
          <ac:chgData name="小松 耀人" userId="0fa0acb1ead42994" providerId="LiveId" clId="{19C85560-F83B-4E37-B7EB-9E5400DE3795}" dt="2020-02-05T10:30:59.616" v="344" actId="255"/>
          <ac:spMkLst>
            <pc:docMk/>
            <pc:sldMk cId="3549311127" sldId="293"/>
            <ac:spMk id="3" creationId="{F135DE25-4FAA-4134-ABCF-A604ADF22D46}"/>
          </ac:spMkLst>
        </pc:spChg>
      </pc:sldChg>
      <pc:sldMasterChg chg="modSldLayout">
        <pc:chgData name="小松 耀人" userId="0fa0acb1ead42994" providerId="LiveId" clId="{19C85560-F83B-4E37-B7EB-9E5400DE3795}" dt="2020-02-05T10:31:25.616" v="346" actId="255"/>
        <pc:sldMasterMkLst>
          <pc:docMk/>
          <pc:sldMasterMk cId="3829201830" sldId="2147483694"/>
        </pc:sldMasterMkLst>
        <pc:sldLayoutChg chg="modSp">
          <pc:chgData name="小松 耀人" userId="0fa0acb1ead42994" providerId="LiveId" clId="{19C85560-F83B-4E37-B7EB-9E5400DE3795}" dt="2020-02-05T10:31:25.616" v="346" actId="255"/>
          <pc:sldLayoutMkLst>
            <pc:docMk/>
            <pc:sldMasterMk cId="3829201830" sldId="2147483694"/>
            <pc:sldLayoutMk cId="3853521070" sldId="2147483696"/>
          </pc:sldLayoutMkLst>
          <pc:spChg chg="mod">
            <ac:chgData name="小松 耀人" userId="0fa0acb1ead42994" providerId="LiveId" clId="{19C85560-F83B-4E37-B7EB-9E5400DE3795}" dt="2020-02-05T10:31:25.616" v="346" actId="255"/>
            <ac:spMkLst>
              <pc:docMk/>
              <pc:sldMasterMk cId="3829201830" sldId="2147483694"/>
              <pc:sldLayoutMk cId="3853521070" sldId="2147483696"/>
              <ac:spMk id="3" creationId="{00000000-0000-0000-0000-000000000000}"/>
            </ac:spMkLst>
          </pc:spChg>
        </pc:sldLayoutChg>
      </pc:sldMaster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6340EE8-F427-4621-8E96-9CE81E194E6E}" type="datetimeFigureOut">
              <a:rPr kumimoji="1" lang="ja-JP" altLang="en-US" smtClean="0"/>
              <a:t>2020/2/13</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考察です。</a:t>
            </a:r>
            <a:endParaRPr kumimoji="1" lang="en-US" altLang="ja-JP" dirty="0"/>
          </a:p>
          <a:p>
            <a:r>
              <a:rPr kumimoji="1" lang="ja-JP" altLang="en-US" dirty="0"/>
              <a:t>先程示した実験結果から直線がつながった部分の復元に関してはうまく言っており学習の成果が出ていると思います。</a:t>
            </a:r>
            <a:endParaRPr kumimoji="1" lang="en-US" altLang="ja-JP" dirty="0"/>
          </a:p>
          <a:p>
            <a:r>
              <a:rPr kumimoji="1" lang="ja-JP" altLang="en-US" dirty="0"/>
              <a:t>影の部分などをより認識しやすい形で復元しており、直線部分に関してはこのまま利用できそうです。</a:t>
            </a:r>
            <a:endParaRPr kumimoji="1" lang="en-US" altLang="ja-JP" dirty="0"/>
          </a:p>
          <a:p>
            <a:r>
              <a:rPr kumimoji="1" lang="ja-JP" altLang="en-US" dirty="0"/>
              <a:t>途切れているところに関しては、完全に自然な形ではないが延長できていることが確認できました。</a:t>
            </a:r>
            <a:endParaRPr kumimoji="1" lang="en-US" altLang="ja-JP" dirty="0"/>
          </a:p>
          <a:p>
            <a:r>
              <a:rPr kumimoji="1" lang="ja-JP" altLang="en-US" dirty="0"/>
              <a:t>ここに鮮明さが出ればさらにいいと思います。</a:t>
            </a:r>
            <a:endParaRPr kumimoji="1" lang="en-US" altLang="ja-JP" dirty="0"/>
          </a:p>
          <a:p>
            <a:r>
              <a:rPr kumimoji="1" lang="ja-JP" altLang="en-US" dirty="0"/>
              <a:t>破線に関してはそもそも与えたデータの中に破線がなかったのでうまく行きませんでした。</a:t>
            </a:r>
            <a:endParaRPr kumimoji="1" lang="en-US" altLang="ja-JP" dirty="0"/>
          </a:p>
          <a:p>
            <a:r>
              <a:rPr kumimoji="1" lang="ja-JP" altLang="en-US" dirty="0"/>
              <a:t>こんごドメインを広げて学習できるかどうか試してみたいです。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347958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実験により次の</a:t>
            </a:r>
            <a:r>
              <a:rPr kumimoji="1" lang="en-US" altLang="ja-JP" dirty="0"/>
              <a:t>3</a:t>
            </a:r>
            <a:r>
              <a:rPr kumimoji="1" lang="ja-JP" altLang="en-US" dirty="0" err="1"/>
              <a:t>つの</a:t>
            </a:r>
            <a:r>
              <a:rPr kumimoji="1" lang="ja-JP" altLang="en-US" dirty="0"/>
              <a:t>ことを確認できました。</a:t>
            </a:r>
            <a:endParaRPr kumimoji="1" lang="en-US" altLang="ja-JP" dirty="0"/>
          </a:p>
          <a:p>
            <a:r>
              <a:rPr kumimoji="1" lang="ja-JP" altLang="en-US" dirty="0"/>
              <a:t>今後は他の手法も併用して車線を実際にどれほどの精度で認識できるか検証したり、更に破線も学習データに含めてさらに適用先を増やしたりしたいです。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90543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14</a:t>
            </a:fld>
            <a:endParaRPr kumimoji="1" lang="ja-JP" altLang="en-US"/>
          </a:p>
        </p:txBody>
      </p:sp>
    </p:spTree>
    <p:extLst>
      <p:ext uri="{BB962C8B-B14F-4D97-AF65-F5344CB8AC3E}">
        <p14:creationId xmlns:p14="http://schemas.microsoft.com/office/powerpoint/2010/main" val="207062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15</a:t>
            </a:fld>
            <a:endParaRPr kumimoji="1" lang="ja-JP" altLang="en-US"/>
          </a:p>
        </p:txBody>
      </p:sp>
    </p:spTree>
    <p:extLst>
      <p:ext uri="{BB962C8B-B14F-4D97-AF65-F5344CB8AC3E}">
        <p14:creationId xmlns:p14="http://schemas.microsoft.com/office/powerpoint/2010/main" val="24531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301446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2311849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近年高齢者による事故が増えており、高齢者でない</a:t>
            </a:r>
            <a:r>
              <a:rPr kumimoji="1" lang="ja-JP" altLang="en-US"/>
              <a:t>人から自動</a:t>
            </a:r>
            <a:r>
              <a:rPr kumimoji="1" lang="ja-JP" altLang="en-US" dirty="0"/>
              <a:t>運転やそれに準ずる運転支援技術を実現することへの需要が高まっています。</a:t>
            </a:r>
            <a:endParaRPr kumimoji="1" lang="en-US" altLang="ja-JP" dirty="0"/>
          </a:p>
          <a:p>
            <a:r>
              <a:rPr kumimoji="1" lang="ja-JP" altLang="en-US" dirty="0"/>
              <a:t>現在実現している自動運転は非常に高精度の３</a:t>
            </a:r>
            <a:r>
              <a:rPr kumimoji="1" lang="en-US" altLang="ja-JP" dirty="0"/>
              <a:t>D</a:t>
            </a:r>
            <a:r>
              <a:rPr kumimoji="1" lang="ja-JP" altLang="en-US" dirty="0"/>
              <a:t>地図に頼ったものであり、これは先進国の道路全体でわずか１％ほどしか整備されておりません。</a:t>
            </a:r>
            <a:endParaRPr kumimoji="1" lang="en-US" altLang="ja-JP" dirty="0"/>
          </a:p>
          <a:p>
            <a:r>
              <a:rPr kumimoji="1" lang="ja-JP" altLang="en-US" dirty="0"/>
              <a:t>この高精度地図は作成に非常に大きな人的コストがかかり、更新頻度が高い一般道路のすべてを網羅することは非常に困難です。</a:t>
            </a:r>
            <a:endParaRPr kumimoji="1" lang="en-US" altLang="ja-JP" dirty="0"/>
          </a:p>
          <a:p>
            <a:r>
              <a:rPr kumimoji="1" lang="ja-JP" altLang="en-US" dirty="0"/>
              <a:t>そこで、一般道路を含めた自動運転の実現にはカメラ画像から描かれている車線を認識する必要がありますが、市街地では車線の保守管理が不十分な道路も多く、これらの途切れやかすれは誤認識の原因となります。</a:t>
            </a:r>
            <a:endParaRPr kumimoji="1" lang="en-US" altLang="ja-JP" dirty="0"/>
          </a:p>
          <a:p>
            <a:r>
              <a:rPr kumimoji="1" lang="ja-JP" altLang="en-US" dirty="0"/>
              <a:t>下の図を御覧ください。</a:t>
            </a:r>
            <a:endParaRPr kumimoji="1" lang="en-US" altLang="ja-JP" dirty="0"/>
          </a:p>
          <a:p>
            <a:r>
              <a:rPr kumimoji="1" lang="ja-JP" altLang="en-US" dirty="0"/>
              <a:t>左の図のように高速道路やバイパスなどのような高規格幹線道路は更新の頻度も高く、そもそもの道路長もあまり長くないので車線はきれいに整備されていて比較的容易に車線の認識が可能です。</a:t>
            </a:r>
            <a:endParaRPr kumimoji="1" lang="en-US" altLang="ja-JP" dirty="0"/>
          </a:p>
          <a:p>
            <a:r>
              <a:rPr kumimoji="1" lang="ja-JP" altLang="en-US" dirty="0"/>
              <a:t>しかし、右の図のような一般道路では、新規道路の作成の頻度も高く道路長自体も長いためなかなか道路更新が行われず途切れていたりかすれていたりする部分が散見されます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1826121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21</a:t>
            </a:fld>
            <a:endParaRPr kumimoji="1" lang="ja-JP" altLang="en-US"/>
          </a:p>
        </p:txBody>
      </p:sp>
    </p:spTree>
    <p:extLst>
      <p:ext uri="{BB962C8B-B14F-4D97-AF65-F5344CB8AC3E}">
        <p14:creationId xmlns:p14="http://schemas.microsoft.com/office/powerpoint/2010/main" val="388907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22</a:t>
            </a:fld>
            <a:endParaRPr kumimoji="1" lang="ja-JP" altLang="en-US"/>
          </a:p>
        </p:txBody>
      </p:sp>
    </p:spTree>
    <p:extLst>
      <p:ext uri="{BB962C8B-B14F-4D97-AF65-F5344CB8AC3E}">
        <p14:creationId xmlns:p14="http://schemas.microsoft.com/office/powerpoint/2010/main" val="3772078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23</a:t>
            </a:fld>
            <a:endParaRPr kumimoji="1" lang="ja-JP" altLang="en-US"/>
          </a:p>
        </p:txBody>
      </p:sp>
    </p:spTree>
    <p:extLst>
      <p:ext uri="{BB962C8B-B14F-4D97-AF65-F5344CB8AC3E}">
        <p14:creationId xmlns:p14="http://schemas.microsoft.com/office/powerpoint/2010/main" val="17713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そこで本研究では、不鮮明な車線を補完し本来あるべき場所に車線を描くことによって、自動運転における車線認識の精度の向上をさせることを目的とします。</a:t>
            </a:r>
            <a:endParaRPr kumimoji="1" lang="en-US" altLang="ja-JP" dirty="0"/>
          </a:p>
          <a:p>
            <a:r>
              <a:rPr kumimoji="1" lang="ja-JP" altLang="en-US" dirty="0"/>
              <a:t>左図のような入力画像に対して補完を行いこのような画像を書き出し車線検出処理を行うことによって車線を認識できる道路を広げることができます。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253705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次に私の提案手法について詳しく説明します。</a:t>
            </a:r>
            <a:endParaRPr kumimoji="1" lang="en-US" altLang="ja-JP" dirty="0"/>
          </a:p>
          <a:p>
            <a:r>
              <a:rPr kumimoji="1" lang="ja-JP" altLang="en-US" dirty="0"/>
              <a:t>先程のスライドで述べたように本研究は不鮮明な車線を補完することが目的なのですが、今回はそのために深層学習を用います。</a:t>
            </a:r>
            <a:endParaRPr kumimoji="1" lang="en-US" altLang="ja-JP" dirty="0"/>
          </a:p>
          <a:p>
            <a:r>
              <a:rPr kumimoji="1" lang="ja-JP" altLang="en-US" dirty="0"/>
              <a:t>具体的には</a:t>
            </a:r>
            <a:r>
              <a:rPr kumimoji="1" lang="en-US" altLang="ja-JP" dirty="0"/>
              <a:t>GLCIC</a:t>
            </a:r>
            <a:r>
              <a:rPr kumimoji="1" lang="ja-JP" altLang="en-US" dirty="0"/>
              <a:t>という手法を用いてマスクした箇所の画像を予測し、生成するモデルを構築します。</a:t>
            </a:r>
            <a:endParaRPr kumimoji="1" lang="en-US" altLang="ja-JP" dirty="0"/>
          </a:p>
          <a:p>
            <a:r>
              <a:rPr kumimoji="1" lang="ja-JP" altLang="en-US" dirty="0"/>
              <a:t>左図のように本来車線があるべき部分なのになくなっているとこを右図のように補完することが目的となります。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a:t>
            </a:r>
            <a:r>
              <a:rPr lang="en-US" altLang="ja-JP" dirty="0"/>
              <a:t>Globally and Locally Consistent Image Completion(GLCIC)</a:t>
            </a:r>
            <a:r>
              <a:rPr lang="ja-JP" altLang="en-US" dirty="0"/>
              <a:t>という手法について説明します。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の派生で、マスク領域のある画像に対し補完を行います。</a:t>
            </a:r>
            <a:endParaRPr kumimoji="1" lang="en-US" altLang="ja-JP" dirty="0"/>
          </a:p>
          <a:p>
            <a:r>
              <a:rPr kumimoji="1" lang="ja-JP" altLang="en-US" dirty="0"/>
              <a:t>この研究が発表されるまで画像補完ではマスクした部分に対してその画像の中のある部分を持ってきたり、データベースの中から適すると考えられる画像の一部を持ってきてはめ込んだりなど、新しく画像を生成するのではなく有るものの中から最良の候補を選んで貼り付けるアプローチが主流でした。</a:t>
            </a:r>
            <a:endParaRPr kumimoji="1" lang="en-US" altLang="ja-JP" dirty="0"/>
          </a:p>
          <a:p>
            <a:r>
              <a:rPr kumimoji="1" lang="ja-JP" altLang="en-US" dirty="0"/>
              <a:t>しかし、</a:t>
            </a:r>
            <a:r>
              <a:rPr kumimoji="1" lang="en-US" altLang="ja-JP" dirty="0"/>
              <a:t>GLCIC</a:t>
            </a:r>
            <a:r>
              <a:rPr kumimoji="1" lang="ja-JP" altLang="en-US" dirty="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次にネットワークの学習方法についてです。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の一種であり、画像を補完する側と識別する側に分かれて学習を行います。</a:t>
            </a:r>
            <a:endParaRPr kumimoji="1" lang="en-US" altLang="ja-JP" dirty="0"/>
          </a:p>
          <a:p>
            <a:r>
              <a:rPr kumimoji="1" lang="ja-JP" altLang="en-US" dirty="0"/>
              <a:t>補完する側は入力されたマスク部を含む画像に対して、より自然な画像を生成するように学習し、</a:t>
            </a:r>
            <a:endParaRPr kumimoji="1" lang="en-US" altLang="ja-JP" dirty="0"/>
          </a:p>
          <a:p>
            <a:r>
              <a:rPr kumimoji="1" lang="ja-JP" altLang="en-US" dirty="0"/>
              <a:t>識別する側は、局所識別ネットワークと大域識別ネットワークの</a:t>
            </a:r>
            <a:r>
              <a:rPr kumimoji="1" lang="en-US" altLang="ja-JP" dirty="0"/>
              <a:t>2</a:t>
            </a:r>
            <a:r>
              <a:rPr kumimoji="1" lang="ja-JP" altLang="en-US" dirty="0" err="1"/>
              <a:t>つに</a:t>
            </a:r>
            <a:r>
              <a:rPr kumimoji="1" lang="ja-JP" altLang="en-US" dirty="0"/>
              <a:t>別れ、局所識別ネットワーク側はマスク部分を補完した画像が妥当かどうか正確に判断できるように学習し、</a:t>
            </a:r>
            <a:endParaRPr kumimoji="1" lang="en-US" altLang="ja-JP" dirty="0"/>
          </a:p>
          <a:p>
            <a:r>
              <a:rPr kumimoji="1" lang="ja-JP" altLang="en-US" dirty="0"/>
              <a:t>大域識別ネットワーク側はマスク部分を含む画像全体が妥当か正確に判断できるように学習します。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実験環境はこちらのとおりです。</a:t>
            </a:r>
            <a:endParaRPr kumimoji="1" lang="en-US" altLang="ja-JP" dirty="0"/>
          </a:p>
          <a:p>
            <a:r>
              <a:rPr kumimoji="1" lang="en-US" altLang="ja-JP" dirty="0" err="1"/>
              <a:t>Waymo</a:t>
            </a:r>
            <a:r>
              <a:rPr kumimoji="1" lang="ja-JP" altLang="en-US" dirty="0"/>
              <a:t>というドライブレコーダーで撮影されたデータが入っているデータセットの中で正面向きのもののみを使用しました。</a:t>
            </a:r>
            <a:endParaRPr kumimoji="1" lang="en-US" altLang="ja-JP" dirty="0"/>
          </a:p>
          <a:p>
            <a:r>
              <a:rPr kumimoji="1" lang="ja-JP" altLang="en-US" dirty="0"/>
              <a:t>もともと</a:t>
            </a:r>
            <a:r>
              <a:rPr kumimoji="1" lang="en-US" altLang="ja-JP" dirty="0"/>
              <a:t>20</a:t>
            </a:r>
            <a:r>
              <a:rPr kumimoji="1" lang="ja-JP" altLang="en-US" dirty="0"/>
              <a:t>万枚のデータセットでしたが、今回は晴天時の直線に教師データを絞り破線や途切れがあったりするものや気象条件等の問題で学習に不向きだと思われるものを弾き、約</a:t>
            </a:r>
            <a:r>
              <a:rPr kumimoji="1" lang="en-US" altLang="ja-JP" dirty="0"/>
              <a:t>11,000</a:t>
            </a:r>
            <a:r>
              <a:rPr kumimoji="1" lang="ja-JP" altLang="en-US" dirty="0"/>
              <a:t>枚のデータを教師データとして学習に使用しました。</a:t>
            </a:r>
            <a:endParaRPr kumimoji="1" lang="en-US" altLang="ja-JP" dirty="0"/>
          </a:p>
          <a:p>
            <a:r>
              <a:rPr kumimoji="1" lang="ja-JP" altLang="en-US" dirty="0"/>
              <a:t>深層学習のフレームワークは</a:t>
            </a:r>
            <a:r>
              <a:rPr kumimoji="1" lang="en-US" altLang="ja-JP" dirty="0" err="1"/>
              <a:t>TensorFlow</a:t>
            </a:r>
            <a:r>
              <a:rPr kumimoji="1" lang="ja-JP" altLang="en-US" dirty="0"/>
              <a:t>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続いて学習を進めたあとの結果です。右の補完後の画像に示したとおり、非常に自然に車線を復元できていることがわかります。</a:t>
            </a:r>
            <a:endParaRPr kumimoji="1" lang="en-US" altLang="ja-JP" dirty="0"/>
          </a:p>
          <a:p>
            <a:r>
              <a:rPr kumimoji="1" lang="ja-JP" altLang="en-US" dirty="0"/>
              <a:t>こうしてみると影の位置が少し変わって若干車線が補完されただけの用に見えますが、先程の結果でも分かる通り、一旦このように画像を完全にマスクしてから再生成した結果がこの画像だということなので、ある程度の領域であれば車線が途切れていたりしても補完できることが示されました。</a:t>
            </a:r>
            <a:endParaRPr kumimoji="1" lang="en-US" altLang="ja-JP" dirty="0"/>
          </a:p>
          <a:p>
            <a:r>
              <a:rPr kumimoji="1" lang="ja-JP" altLang="en-US" dirty="0"/>
              <a:t>さらに影が薄くなっていることで認識の際の精度向上も期待できます。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先程のもともと直線がつながっていた画像を入力した結果ほど鮮明ではないですが、たしかに白線が本来あるべき場所に延長されているのが見て取れます。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05F7B29-7692-4374-AE25-82950DA49A89}" type="datetime1">
              <a:rPr lang="en-US" altLang="ja-JP" smtClean="0"/>
              <a:t>2/13/2020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6BEFC0C-012C-4929-89EB-9CB9591E39BF}" type="datetime1">
              <a:rPr lang="en-US" altLang="ja-JP" smtClean="0"/>
              <a:t>2/13/2020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6B10E7C-018A-4FC7-A6EA-A10FB4A08B2D}" type="datetime1">
              <a:rPr lang="en-US" altLang="ja-JP" smtClean="0"/>
              <a:t>2/13/2020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5227" y="175490"/>
            <a:ext cx="8390082" cy="564486"/>
          </a:xfrm>
        </p:spPr>
        <p:txBody>
          <a:bodyPr>
            <a:noAutofit/>
          </a:bodyPr>
          <a:lstStyle>
            <a:lvl1pPr>
              <a:defRPr sz="4000" b="1"/>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75227" y="914401"/>
            <a:ext cx="8390082" cy="4351337"/>
          </a:xfrm>
        </p:spPr>
        <p:txBody>
          <a:bodyPr/>
          <a:lstStyle>
            <a:lvl1pPr>
              <a:defRPr sz="2600">
                <a:latin typeface="+mj-ea"/>
                <a:ea typeface="+mj-ea"/>
              </a:defRPr>
            </a:lvl1pPr>
            <a:lvl2pPr>
              <a:defRPr sz="2400">
                <a:latin typeface="+mj-ea"/>
                <a:ea typeface="+mj-ea"/>
              </a:defRPr>
            </a:lvl2pPr>
            <a:lvl3pPr>
              <a:defRPr sz="2000">
                <a:latin typeface="+mj-ea"/>
                <a:ea typeface="+mj-ea"/>
              </a:defRPr>
            </a:lvl3pPr>
            <a:lvl4pPr>
              <a:defRPr>
                <a:latin typeface="+mj-ea"/>
                <a:ea typeface="+mj-ea"/>
              </a:defRPr>
            </a:lvl4pPr>
            <a:lvl5pPr>
              <a:defRPr>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44F4F6BF-5828-4EEB-8657-7D79904EE788}" type="datetime1">
              <a:rPr lang="en-US" altLang="ja-JP" smtClean="0"/>
              <a:t>2/13/2020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EE770C2-5665-4F22-8167-AC72BD5FE9B6}" type="datetime1">
              <a:rPr lang="en-US" altLang="ja-JP" smtClean="0"/>
              <a:t>2/13/2020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4976204-ECFC-45C3-80F9-0E71EA3F979D}" type="datetime1">
              <a:rPr lang="en-US" altLang="ja-JP" smtClean="0"/>
              <a:t>2/13/2020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196EB262-2F23-4DB4-9E6B-F179B6196235}" type="datetime1">
              <a:rPr lang="en-US" altLang="ja-JP" smtClean="0"/>
              <a:t>2/13/2020</a:t>
            </a:fld>
            <a:endParaRPr lang="en-US"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EC8DE98-25FD-413C-AA23-75DB4F5E46BE}" type="datetime1">
              <a:rPr lang="en-US" altLang="ja-JP" smtClean="0"/>
              <a:t>2/13/2020</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74190-50E8-4E37-8774-B0A2C8D22B6E}" type="datetime1">
              <a:rPr lang="en-US" altLang="ja-JP" smtClean="0"/>
              <a:t>2/13/2020</a:t>
            </a:fld>
            <a:endParaRPr lang="en-US"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F57AEF9-0F88-4D10-AF29-FB4515412E08}" type="datetime1">
              <a:rPr lang="en-US" altLang="ja-JP" smtClean="0"/>
              <a:t>2/13/2020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4978DA-9A1C-4899-83E2-EC4C14D21445}" type="datetime1">
              <a:rPr lang="en-US" altLang="ja-JP" smtClean="0"/>
              <a:t>2/13/2020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3B430648-7532-4D63-9C49-6423D5547FF5}" type="datetime1">
              <a:rPr lang="en-US" altLang="ja-JP" smtClean="0"/>
              <a:t>2/13/2020</a:t>
            </a:fld>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60311"/>
            <a:ext cx="8861778" cy="1557866"/>
          </a:xfrm>
        </p:spPr>
        <p:txBody>
          <a:bodyPr/>
          <a:lstStyle/>
          <a:p>
            <a:r>
              <a:rPr lang="ja-JP" altLang="en-US" dirty="0">
                <a:latin typeface="+mj-ea"/>
              </a:rPr>
              <a:t>深層学習を用いた</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44008"/>
            <a:ext cx="4577927" cy="4577927"/>
          </a:xfr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927" y="944008"/>
            <a:ext cx="4577927" cy="4577927"/>
          </a:xfrm>
          <a:prstGeom prst="rect">
            <a:avLst/>
          </a:prstGeom>
        </p:spPr>
      </p:pic>
      <p:sp>
        <p:nvSpPr>
          <p:cNvPr id="6" name="正方形/長方形 5"/>
          <p:cNvSpPr/>
          <p:nvPr/>
        </p:nvSpPr>
        <p:spPr>
          <a:xfrm>
            <a:off x="5448559" y="4402826"/>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70632" y="4402825"/>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65762" y="5411352"/>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352288" y="5406795"/>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4" name="テキスト ボックス 13"/>
          <p:cNvSpPr txBox="1"/>
          <p:nvPr/>
        </p:nvSpPr>
        <p:spPr>
          <a:xfrm>
            <a:off x="766937" y="5894685"/>
            <a:ext cx="7998372" cy="461665"/>
          </a:xfrm>
          <a:prstGeom prst="rect">
            <a:avLst/>
          </a:prstGeom>
          <a:noFill/>
        </p:spPr>
        <p:txBody>
          <a:bodyPr wrap="square" rtlCol="0">
            <a:spAutoFit/>
          </a:bodyPr>
          <a:lstStyle/>
          <a:p>
            <a:pPr algn="l"/>
            <a:r>
              <a:rPr kumimoji="1" lang="ja-JP" altLang="en-US" sz="2400" dirty="0">
                <a:latin typeface="+mj-ea"/>
                <a:ea typeface="+mj-ea"/>
              </a:rPr>
              <a:t>破線は補完できない</a:t>
            </a:r>
          </a:p>
        </p:txBody>
      </p:sp>
      <p:sp>
        <p:nvSpPr>
          <p:cNvPr id="15" name="二等辺三角形 14"/>
          <p:cNvSpPr/>
          <p:nvPr/>
        </p:nvSpPr>
        <p:spPr>
          <a:xfrm rot="5400000">
            <a:off x="479708" y="5992540"/>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吹き出し 3"/>
          <p:cNvSpPr/>
          <p:nvPr/>
        </p:nvSpPr>
        <p:spPr>
          <a:xfrm>
            <a:off x="6387011" y="2241511"/>
            <a:ext cx="1645488" cy="1982919"/>
          </a:xfrm>
          <a:prstGeom prst="wedgeRectCallout">
            <a:avLst>
              <a:gd name="adj1" fmla="val -55930"/>
              <a:gd name="adj2" fmla="val 9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13362" t="67090" r="62459"/>
          <a:stretch/>
        </p:blipFill>
        <p:spPr>
          <a:xfrm>
            <a:off x="6387011" y="2241511"/>
            <a:ext cx="1645488" cy="2239655"/>
          </a:xfrm>
          <a:prstGeom prst="rect">
            <a:avLst/>
          </a:prstGeom>
        </p:spPr>
      </p:pic>
    </p:spTree>
    <p:extLst>
      <p:ext uri="{BB962C8B-B14F-4D97-AF65-F5344CB8AC3E}">
        <p14:creationId xmlns:p14="http://schemas.microsoft.com/office/powerpoint/2010/main" val="94539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C7DA-1BCB-4371-A317-639BB5B9174F}"/>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3D78116B-AA83-4695-A065-4495CEE31072}"/>
              </a:ext>
            </a:extLst>
          </p:cNvPr>
          <p:cNvSpPr>
            <a:spLocks noGrp="1"/>
          </p:cNvSpPr>
          <p:nvPr>
            <p:ph idx="1"/>
          </p:nvPr>
        </p:nvSpPr>
        <p:spPr/>
        <p:txBody>
          <a:bodyPr/>
          <a:lstStyle/>
          <a:p>
            <a:r>
              <a:rPr kumimoji="1" lang="ja-JP" altLang="en-US" dirty="0"/>
              <a:t>直線がつながった部分に関しては学習がうまく行っている</a:t>
            </a:r>
            <a:endParaRPr kumimoji="1" lang="en-US" altLang="ja-JP" dirty="0"/>
          </a:p>
          <a:p>
            <a:r>
              <a:rPr lang="ja-JP" altLang="en-US" dirty="0"/>
              <a:t>途切れているところに関しては完全ではないが延長できている</a:t>
            </a:r>
            <a:endParaRPr lang="en-US" altLang="ja-JP" dirty="0"/>
          </a:p>
          <a:p>
            <a:r>
              <a:rPr kumimoji="1" lang="ja-JP" altLang="en-US" dirty="0"/>
              <a:t>破線に関してはデータセットになかったせいでうまく</a:t>
            </a:r>
            <a:r>
              <a:rPr lang="ja-JP" altLang="en-US" dirty="0"/>
              <a:t>補完</a:t>
            </a:r>
            <a:r>
              <a:rPr kumimoji="1" lang="ja-JP" altLang="en-US" dirty="0"/>
              <a:t>できず</a:t>
            </a:r>
          </a:p>
        </p:txBody>
      </p:sp>
      <p:sp>
        <p:nvSpPr>
          <p:cNvPr id="5" name="スライド番号プレースホルダー 4">
            <a:extLst>
              <a:ext uri="{FF2B5EF4-FFF2-40B4-BE49-F238E27FC236}">
                <a16:creationId xmlns:a16="http://schemas.microsoft.com/office/drawing/2014/main" id="{360791F5-76BE-4943-9DA0-359C3ED3B4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57887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a:latin typeface="+mj-ea"/>
                <a:ea typeface="+mj-ea"/>
              </a:rPr>
              <a:t>実験により以下のことを確認した</a:t>
            </a:r>
            <a:endParaRPr lang="en-US" altLang="ja-JP" sz="2800" dirty="0">
              <a:latin typeface="+mj-ea"/>
              <a:ea typeface="+mj-ea"/>
            </a:endParaRPr>
          </a:p>
          <a:p>
            <a:pPr lvl="1"/>
            <a:r>
              <a:rPr kumimoji="1" lang="ja-JP" altLang="en-US" sz="2400" dirty="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車線がないところでも直線であれば補完できること</a:t>
            </a:r>
            <a:endParaRPr kumimoji="1" lang="en-US" altLang="ja-JP" sz="2400" dirty="0">
              <a:latin typeface="+mj-ea"/>
              <a:ea typeface="+mj-ea"/>
            </a:endParaRPr>
          </a:p>
          <a:p>
            <a:pPr lvl="1"/>
            <a:r>
              <a:rPr lang="ja-JP" altLang="en-US" sz="2400" dirty="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a:latin typeface="+mj-ea"/>
              <a:ea typeface="+mj-ea"/>
            </a:endParaRPr>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2146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058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216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819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018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pic>
        <p:nvPicPr>
          <p:cNvPr id="15" name="コンテンツ プレースホルダー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1810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8747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53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コンテンツ プレースホルダー 2"/>
          <p:cNvSpPr>
            <a:spLocks noGrp="1"/>
          </p:cNvSpPr>
          <p:nvPr>
            <p:ph idx="1"/>
          </p:nvPr>
        </p:nvSpPr>
        <p:spPr>
          <a:xfrm>
            <a:off x="152805" y="914401"/>
            <a:ext cx="8991196" cy="1820551"/>
          </a:xfrm>
        </p:spPr>
        <p:txBody>
          <a:bodyPr>
            <a:noAutofit/>
          </a:bodyPr>
          <a:lstStyle/>
          <a:p>
            <a:pPr>
              <a:spcBef>
                <a:spcPts val="1200"/>
              </a:spcBef>
            </a:pPr>
            <a:r>
              <a:rPr lang="ja-JP" altLang="en-US" dirty="0"/>
              <a:t>自動運転の需要が高まっている</a:t>
            </a:r>
          </a:p>
          <a:p>
            <a:pPr>
              <a:spcBef>
                <a:spcPts val="1200"/>
              </a:spcBef>
            </a:pPr>
            <a:r>
              <a:rPr lang="ja-JP" altLang="en-US" dirty="0"/>
              <a:t>高精度の地図が整備されている道路はわずか</a:t>
            </a:r>
            <a:r>
              <a:rPr lang="en-US" altLang="ja-JP" dirty="0"/>
              <a:t>1</a:t>
            </a:r>
            <a:r>
              <a:rPr lang="ja-JP" altLang="en-US" dirty="0"/>
              <a:t>％ほど</a:t>
            </a:r>
            <a:endParaRPr lang="en-US" altLang="ja-JP" dirty="0"/>
          </a:p>
          <a:p>
            <a:pPr>
              <a:spcBef>
                <a:spcPts val="1200"/>
              </a:spcBef>
            </a:pPr>
            <a:r>
              <a:rPr lang="ja-JP" altLang="en-US" dirty="0"/>
              <a:t>カメラ画像から車線を認識する必要があるが、</a:t>
            </a:r>
            <a:br>
              <a:rPr lang="en-US" altLang="ja-JP" dirty="0"/>
            </a:br>
            <a:r>
              <a:rPr lang="ja-JP" altLang="en-US" dirty="0"/>
              <a:t>市街地では車線の保守管理が不十分な道路が多い</a:t>
            </a:r>
            <a:endParaRPr lang="en-US" altLang="ja-JP"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9" name="コンテンツ プレースホルダー 4"/>
          <p:cNvPicPr>
            <a:picLocks noChangeAspect="1"/>
          </p:cNvPicPr>
          <p:nvPr/>
        </p:nvPicPr>
        <p:blipFill rotWithShape="1">
          <a:blip r:embed="rId3">
            <a:extLst>
              <a:ext uri="{28A0092B-C50C-407E-A947-70E740481C1C}">
                <a14:useLocalDpi xmlns:a14="http://schemas.microsoft.com/office/drawing/2010/main" val="0"/>
              </a:ext>
            </a:extLst>
          </a:blip>
          <a:srcRect l="25614" t="16569"/>
          <a:stretch/>
        </p:blipFill>
        <p:spPr>
          <a:xfrm>
            <a:off x="511150" y="3132319"/>
            <a:ext cx="3745096" cy="2811689"/>
          </a:xfrm>
          <a:prstGeom prst="rect">
            <a:avLst/>
          </a:prstGeom>
        </p:spPr>
      </p:pic>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17410" t="10920" b="32120"/>
          <a:stretch/>
        </p:blipFill>
        <p:spPr>
          <a:xfrm>
            <a:off x="5339031" y="3130970"/>
            <a:ext cx="2938275" cy="2984376"/>
          </a:xfrm>
          <a:prstGeom prst="rect">
            <a:avLst/>
          </a:prstGeom>
        </p:spPr>
      </p:pic>
      <p:sp>
        <p:nvSpPr>
          <p:cNvPr id="11" name="テキスト ボックス 10">
            <a:extLst>
              <a:ext uri="{FF2B5EF4-FFF2-40B4-BE49-F238E27FC236}">
                <a16:creationId xmlns:a16="http://schemas.microsoft.com/office/drawing/2014/main" id="{ECC9390D-0289-4250-A6BB-C66F2B8F6710}"/>
              </a:ext>
            </a:extLst>
          </p:cNvPr>
          <p:cNvSpPr txBox="1"/>
          <p:nvPr/>
        </p:nvSpPr>
        <p:spPr>
          <a:xfrm>
            <a:off x="1265094" y="5991798"/>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2" name="テキスト ボックス 11">
            <a:extLst>
              <a:ext uri="{FF2B5EF4-FFF2-40B4-BE49-F238E27FC236}">
                <a16:creationId xmlns:a16="http://schemas.microsoft.com/office/drawing/2014/main" id="{389AEF95-9837-4509-BC02-2C922610218F}"/>
              </a:ext>
            </a:extLst>
          </p:cNvPr>
          <p:cNvSpPr txBox="1"/>
          <p:nvPr/>
        </p:nvSpPr>
        <p:spPr>
          <a:xfrm>
            <a:off x="5726024" y="6092997"/>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3" name="吹き出し: 四角形 10">
            <a:extLst>
              <a:ext uri="{FF2B5EF4-FFF2-40B4-BE49-F238E27FC236}">
                <a16:creationId xmlns:a16="http://schemas.microsoft.com/office/drawing/2014/main" id="{8F7D4757-CB02-46AA-8934-361D0B1B296B}"/>
              </a:ext>
            </a:extLst>
          </p:cNvPr>
          <p:cNvSpPr/>
          <p:nvPr/>
        </p:nvSpPr>
        <p:spPr>
          <a:xfrm>
            <a:off x="1378037" y="3295017"/>
            <a:ext cx="3628711" cy="639966"/>
          </a:xfrm>
          <a:prstGeom prst="wedgeRectCallout">
            <a:avLst>
              <a:gd name="adj1" fmla="val 1281"/>
              <a:gd name="adj2" fmla="val 145447"/>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lumMod val="85000"/>
                    <a:lumOff val="15000"/>
                  </a:schemeClr>
                </a:solidFill>
                <a:latin typeface="+mj-ea"/>
                <a:ea typeface="+mj-ea"/>
              </a:rPr>
              <a:t>きれいに整備されている</a:t>
            </a:r>
          </a:p>
        </p:txBody>
      </p:sp>
      <p:sp>
        <p:nvSpPr>
          <p:cNvPr id="16" name="吹き出し: 四角形 10">
            <a:extLst>
              <a:ext uri="{FF2B5EF4-FFF2-40B4-BE49-F238E27FC236}">
                <a16:creationId xmlns:a16="http://schemas.microsoft.com/office/drawing/2014/main" id="{8F7D4757-CB02-46AA-8934-361D0B1B296B}"/>
              </a:ext>
            </a:extLst>
          </p:cNvPr>
          <p:cNvSpPr/>
          <p:nvPr/>
        </p:nvSpPr>
        <p:spPr>
          <a:xfrm>
            <a:off x="5601102" y="3295017"/>
            <a:ext cx="3419330" cy="639966"/>
          </a:xfrm>
          <a:prstGeom prst="wedgeRectCallout">
            <a:avLst>
              <a:gd name="adj1" fmla="val 1622"/>
              <a:gd name="adj2" fmla="val 118415"/>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lumMod val="85000"/>
                    <a:lumOff val="15000"/>
                  </a:schemeClr>
                </a:solidFill>
                <a:latin typeface="+mj-ea"/>
                <a:ea typeface="+mj-ea"/>
              </a:rPr>
              <a:t>途切れやかすれが散見</a:t>
            </a:r>
          </a:p>
        </p:txBody>
      </p:sp>
    </p:spTree>
    <p:extLst>
      <p:ext uri="{BB962C8B-B14F-4D97-AF65-F5344CB8AC3E}">
        <p14:creationId xmlns:p14="http://schemas.microsoft.com/office/powerpoint/2010/main" val="931476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95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845" y="1454156"/>
            <a:ext cx="6448599" cy="2101111"/>
          </a:xfrm>
        </p:spPr>
      </p:pic>
      <p:pic>
        <p:nvPicPr>
          <p:cNvPr id="6" name="図 5"/>
          <p:cNvPicPr>
            <a:picLocks noChangeAspect="1"/>
          </p:cNvPicPr>
          <p:nvPr/>
        </p:nvPicPr>
        <p:blipFill>
          <a:blip r:embed="rId4"/>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8437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78973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車線以外をマスクした場合</a:t>
            </a:r>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463" y="711725"/>
            <a:ext cx="8390082" cy="564486"/>
          </a:xfrm>
        </p:spPr>
        <p:txBody>
          <a:bodyPr>
            <a:normAutofit fontScale="90000"/>
          </a:bodyPr>
          <a:lstStyle/>
          <a:p>
            <a:r>
              <a:rPr lang="ja-JP" altLang="en-US" dirty="0"/>
              <a:t>関連研究</a:t>
            </a:r>
            <a:r>
              <a:rPr lang="en-US" altLang="ja-JP" dirty="0"/>
              <a:t>:</a:t>
            </a:r>
            <a:r>
              <a:rPr lang="en-US" altLang="ja-JP" dirty="0" err="1"/>
              <a:t>VPGNet</a:t>
            </a:r>
            <a:r>
              <a:rPr lang="en-US" altLang="ja-JP" dirty="0"/>
              <a:t>: Vanishing Point Guided Network for Lane and Road Marking</a:t>
            </a:r>
            <a:br>
              <a:rPr lang="en-US" altLang="ja-JP" dirty="0"/>
            </a:br>
            <a:r>
              <a:rPr lang="en-US" altLang="ja-JP" dirty="0"/>
              <a:t>Detection and Recognition</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43" y="2443025"/>
            <a:ext cx="9065840" cy="3122888"/>
          </a:xfrm>
        </p:spPr>
      </p:pic>
      <p:sp>
        <p:nvSpPr>
          <p:cNvPr id="5" name="スライド番号プレースホルダー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83853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目的</a:t>
            </a:r>
          </a:p>
        </p:txBody>
      </p:sp>
      <p:sp>
        <p:nvSpPr>
          <p:cNvPr id="3" name="コンテンツ プレースホルダー 2"/>
          <p:cNvSpPr>
            <a:spLocks noGrp="1"/>
          </p:cNvSpPr>
          <p:nvPr>
            <p:ph idx="1"/>
          </p:nvPr>
        </p:nvSpPr>
        <p:spPr>
          <a:xfrm>
            <a:off x="375227" y="914401"/>
            <a:ext cx="8390082" cy="840827"/>
          </a:xfrm>
        </p:spPr>
        <p:txBody>
          <a:bodyPr>
            <a:noAutofit/>
          </a:bodyPr>
          <a:lstStyle/>
          <a:p>
            <a:pPr marL="0" indent="0">
              <a:buNone/>
            </a:pPr>
            <a:r>
              <a:rPr lang="ja-JP" altLang="en-US" b="1" dirty="0"/>
              <a:t>ドライブレコーダーによって得られる画像における不鮮明な</a:t>
            </a:r>
            <a:r>
              <a:rPr kumimoji="1" lang="ja-JP" altLang="en-US" b="1" dirty="0"/>
              <a:t>車線</a:t>
            </a:r>
            <a:r>
              <a:rPr lang="ja-JP" altLang="en-US" b="1" dirty="0"/>
              <a:t>の</a:t>
            </a:r>
            <a:r>
              <a:rPr kumimoji="1" lang="ja-JP" altLang="en-US" b="1" dirty="0"/>
              <a:t>補完</a:t>
            </a:r>
            <a:endParaRPr kumimoji="1" lang="en-US" altLang="ja-JP" b="1" dirty="0"/>
          </a:p>
          <a:p>
            <a:endParaRPr kumimoji="1" lang="ja-JP" altLang="en-US" dirty="0"/>
          </a:p>
        </p:txBody>
      </p:sp>
      <p:grpSp>
        <p:nvGrpSpPr>
          <p:cNvPr id="26" name="グループ化 25"/>
          <p:cNvGrpSpPr/>
          <p:nvPr/>
        </p:nvGrpSpPr>
        <p:grpSpPr>
          <a:xfrm>
            <a:off x="115615" y="2531445"/>
            <a:ext cx="8891752" cy="3615980"/>
            <a:chOff x="147145" y="1896907"/>
            <a:chExt cx="8891752" cy="3615980"/>
          </a:xfrm>
        </p:grpSpPr>
        <p:sp>
          <p:nvSpPr>
            <p:cNvPr id="25" name="正方形/長方形 24"/>
            <p:cNvSpPr/>
            <p:nvPr/>
          </p:nvSpPr>
          <p:spPr>
            <a:xfrm>
              <a:off x="147145" y="1896907"/>
              <a:ext cx="8891752" cy="3615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17410" t="10920" b="32120"/>
            <a:stretch/>
          </p:blipFill>
          <p:spPr>
            <a:xfrm>
              <a:off x="375227" y="2052409"/>
              <a:ext cx="2938275" cy="2984376"/>
            </a:xfrm>
            <a:prstGeom prst="rect">
              <a:avLst/>
            </a:prstGeom>
          </p:spPr>
        </p:pic>
        <p:sp>
          <p:nvSpPr>
            <p:cNvPr id="15" name="テキスト ボックス 14"/>
            <p:cNvSpPr txBox="1"/>
            <p:nvPr/>
          </p:nvSpPr>
          <p:spPr>
            <a:xfrm>
              <a:off x="493561" y="5051222"/>
              <a:ext cx="2701605" cy="461665"/>
            </a:xfrm>
            <a:prstGeom prst="rect">
              <a:avLst/>
            </a:prstGeom>
            <a:noFill/>
          </p:spPr>
          <p:txBody>
            <a:bodyPr wrap="square" rtlCol="0">
              <a:spAutoFit/>
            </a:bodyPr>
            <a:lstStyle/>
            <a:p>
              <a:pPr algn="ctr"/>
              <a:r>
                <a:rPr kumimoji="1" lang="ja-JP" altLang="en-US" sz="2400" b="1" dirty="0">
                  <a:latin typeface="+mj-ea"/>
                  <a:ea typeface="+mj-ea"/>
                </a:rPr>
                <a:t>取得画像</a:t>
              </a:r>
            </a:p>
          </p:txBody>
        </p:sp>
        <p:sp>
          <p:nvSpPr>
            <p:cNvPr id="16" name="テキスト ボックス 15"/>
            <p:cNvSpPr txBox="1"/>
            <p:nvPr/>
          </p:nvSpPr>
          <p:spPr>
            <a:xfrm>
              <a:off x="3940140" y="5036785"/>
              <a:ext cx="2701605" cy="461665"/>
            </a:xfrm>
            <a:prstGeom prst="rect">
              <a:avLst/>
            </a:prstGeom>
            <a:noFill/>
          </p:spPr>
          <p:txBody>
            <a:bodyPr wrap="square" rtlCol="0">
              <a:spAutoFit/>
            </a:bodyPr>
            <a:lstStyle/>
            <a:p>
              <a:pPr algn="ctr"/>
              <a:r>
                <a:rPr kumimoji="1" lang="ja-JP" altLang="en-US" sz="2400" b="1" dirty="0">
                  <a:latin typeface="+mj-ea"/>
                  <a:ea typeface="+mj-ea"/>
                </a:rPr>
                <a:t>補完画像</a:t>
              </a:r>
            </a:p>
          </p:txBody>
        </p:sp>
        <p:grpSp>
          <p:nvGrpSpPr>
            <p:cNvPr id="20" name="グループ化 19"/>
            <p:cNvGrpSpPr/>
            <p:nvPr/>
          </p:nvGrpSpPr>
          <p:grpSpPr>
            <a:xfrm>
              <a:off x="3821806" y="2052409"/>
              <a:ext cx="2938275" cy="2984376"/>
              <a:chOff x="4007808" y="1884243"/>
              <a:chExt cx="2938275" cy="2984376"/>
            </a:xfrm>
          </p:grpSpPr>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l="17410" t="10920" b="32120"/>
              <a:stretch/>
            </p:blipFill>
            <p:spPr>
              <a:xfrm>
                <a:off x="4007808" y="1884243"/>
                <a:ext cx="2938275" cy="2984376"/>
              </a:xfrm>
              <a:prstGeom prst="rect">
                <a:avLst/>
              </a:prstGeom>
            </p:spPr>
          </p:pic>
          <p:sp>
            <p:nvSpPr>
              <p:cNvPr id="18" name="フリーフォーム 17"/>
              <p:cNvSpPr/>
              <p:nvPr/>
            </p:nvSpPr>
            <p:spPr>
              <a:xfrm>
                <a:off x="4953000" y="1950720"/>
                <a:ext cx="1356360" cy="2885440"/>
              </a:xfrm>
              <a:custGeom>
                <a:avLst/>
                <a:gdLst>
                  <a:gd name="connsiteX0" fmla="*/ 1356360 w 1356360"/>
                  <a:gd name="connsiteY0" fmla="*/ 0 h 2885440"/>
                  <a:gd name="connsiteX1" fmla="*/ 1183640 w 1356360"/>
                  <a:gd name="connsiteY1" fmla="*/ 284480 h 2885440"/>
                  <a:gd name="connsiteX2" fmla="*/ 949960 w 1356360"/>
                  <a:gd name="connsiteY2" fmla="*/ 756920 h 2885440"/>
                  <a:gd name="connsiteX3" fmla="*/ 690880 w 1356360"/>
                  <a:gd name="connsiteY3" fmla="*/ 1381760 h 2885440"/>
                  <a:gd name="connsiteX4" fmla="*/ 208280 w 1356360"/>
                  <a:gd name="connsiteY4" fmla="*/ 2433320 h 2885440"/>
                  <a:gd name="connsiteX5" fmla="*/ 0 w 1356360"/>
                  <a:gd name="connsiteY5" fmla="*/ 2880360 h 2885440"/>
                  <a:gd name="connsiteX6" fmla="*/ 289560 w 1356360"/>
                  <a:gd name="connsiteY6" fmla="*/ 2885440 h 2885440"/>
                  <a:gd name="connsiteX7" fmla="*/ 624840 w 1356360"/>
                  <a:gd name="connsiteY7" fmla="*/ 1960880 h 2885440"/>
                  <a:gd name="connsiteX8" fmla="*/ 924560 w 1356360"/>
                  <a:gd name="connsiteY8" fmla="*/ 1066800 h 2885440"/>
                  <a:gd name="connsiteX9" fmla="*/ 1239520 w 1356360"/>
                  <a:gd name="connsiteY9" fmla="*/ 309880 h 2885440"/>
                  <a:gd name="connsiteX10" fmla="*/ 1356360 w 1356360"/>
                  <a:gd name="connsiteY10" fmla="*/ 0 h 288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6360" h="2885440">
                    <a:moveTo>
                      <a:pt x="1356360" y="0"/>
                    </a:moveTo>
                    <a:lnTo>
                      <a:pt x="1183640" y="284480"/>
                    </a:lnTo>
                    <a:lnTo>
                      <a:pt x="949960" y="756920"/>
                    </a:lnTo>
                    <a:lnTo>
                      <a:pt x="690880" y="1381760"/>
                    </a:lnTo>
                    <a:lnTo>
                      <a:pt x="208280" y="2433320"/>
                    </a:lnTo>
                    <a:lnTo>
                      <a:pt x="0" y="2880360"/>
                    </a:lnTo>
                    <a:lnTo>
                      <a:pt x="289560" y="2885440"/>
                    </a:lnTo>
                    <a:lnTo>
                      <a:pt x="624840" y="1960880"/>
                    </a:lnTo>
                    <a:lnTo>
                      <a:pt x="924560" y="1066800"/>
                    </a:lnTo>
                    <a:lnTo>
                      <a:pt x="1239520" y="309880"/>
                    </a:lnTo>
                    <a:lnTo>
                      <a:pt x="135636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二等辺三角形 18"/>
            <p:cNvSpPr/>
            <p:nvPr/>
          </p:nvSpPr>
          <p:spPr>
            <a:xfrm rot="5400000">
              <a:off x="2759087" y="3415133"/>
              <a:ext cx="1617134" cy="29294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7445161" y="3129097"/>
              <a:ext cx="1481666" cy="830997"/>
            </a:xfrm>
            <a:prstGeom prst="rect">
              <a:avLst/>
            </a:prstGeom>
            <a:solidFill>
              <a:schemeClr val="bg1"/>
            </a:solidFill>
            <a:ln w="38100">
              <a:solidFill>
                <a:schemeClr val="bg1">
                  <a:lumMod val="50000"/>
                </a:schemeClr>
              </a:solidFill>
            </a:ln>
          </p:spPr>
          <p:txBody>
            <a:bodyPr wrap="square" rtlCol="0">
              <a:spAutoFit/>
            </a:bodyPr>
            <a:lstStyle/>
            <a:p>
              <a:pPr algn="ctr"/>
              <a:r>
                <a:rPr kumimoji="1" lang="ja-JP" altLang="en-US" sz="2400" b="1" dirty="0">
                  <a:latin typeface="+mj-ea"/>
                  <a:ea typeface="+mj-ea"/>
                </a:rPr>
                <a:t>車線検出</a:t>
              </a:r>
              <a:endParaRPr kumimoji="1" lang="en-US" altLang="ja-JP" sz="2400" b="1" dirty="0">
                <a:latin typeface="+mj-ea"/>
                <a:ea typeface="+mj-ea"/>
              </a:endParaRPr>
            </a:p>
            <a:p>
              <a:pPr algn="ctr"/>
              <a:r>
                <a:rPr kumimoji="1" lang="ja-JP" altLang="en-US" sz="2400" b="1" dirty="0">
                  <a:latin typeface="+mj-ea"/>
                  <a:ea typeface="+mj-ea"/>
                </a:rPr>
                <a:t>処理</a:t>
              </a:r>
            </a:p>
          </p:txBody>
        </p:sp>
        <p:sp>
          <p:nvSpPr>
            <p:cNvPr id="23" name="二等辺三角形 22"/>
            <p:cNvSpPr/>
            <p:nvPr/>
          </p:nvSpPr>
          <p:spPr>
            <a:xfrm rot="5400000">
              <a:off x="6208405" y="3398123"/>
              <a:ext cx="1617134" cy="29294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テキスト ボックス 3"/>
          <p:cNvSpPr txBox="1"/>
          <p:nvPr/>
        </p:nvSpPr>
        <p:spPr>
          <a:xfrm>
            <a:off x="778964" y="1690618"/>
            <a:ext cx="7998372" cy="461665"/>
          </a:xfrm>
          <a:prstGeom prst="rect">
            <a:avLst/>
          </a:prstGeom>
          <a:noFill/>
        </p:spPr>
        <p:txBody>
          <a:bodyPr wrap="square" rtlCol="0">
            <a:spAutoFit/>
          </a:bodyPr>
          <a:lstStyle/>
          <a:p>
            <a:pPr algn="l"/>
            <a:r>
              <a:rPr kumimoji="1" lang="ja-JP" altLang="en-US" sz="2400" dirty="0">
                <a:latin typeface="+mj-ea"/>
                <a:ea typeface="+mj-ea"/>
              </a:rPr>
              <a:t>自動運転における車線認識の精度向上を支援する</a:t>
            </a:r>
          </a:p>
        </p:txBody>
      </p:sp>
      <p:sp>
        <p:nvSpPr>
          <p:cNvPr id="5" name="二等辺三角形 4"/>
          <p:cNvSpPr/>
          <p:nvPr/>
        </p:nvSpPr>
        <p:spPr>
          <a:xfrm rot="5400000">
            <a:off x="491735" y="1788473"/>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265757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6" name="コンテンツ プレースホルダー 5"/>
          <p:cNvSpPr>
            <a:spLocks noGrp="1"/>
          </p:cNvSpPr>
          <p:nvPr>
            <p:ph idx="1"/>
          </p:nvPr>
        </p:nvSpPr>
        <p:spPr>
          <a:xfrm>
            <a:off x="375227" y="1028697"/>
            <a:ext cx="8232749" cy="531339"/>
          </a:xfrm>
        </p:spPr>
        <p:txBody>
          <a:bodyPr>
            <a:noAutofit/>
          </a:bodyPr>
          <a:lstStyle/>
          <a:p>
            <a:pPr marL="0" indent="0">
              <a:buNone/>
            </a:pPr>
            <a:r>
              <a:rPr lang="ja-JP" altLang="en-US" sz="2800" dirty="0"/>
              <a:t>深層学習</a:t>
            </a:r>
            <a:r>
              <a:rPr kumimoji="1" lang="ja-JP" altLang="en-US" sz="2800" dirty="0">
                <a:latin typeface="+mj-ea"/>
                <a:ea typeface="+mj-ea"/>
              </a:rPr>
              <a:t>を使って車線の途切れやかすれを補完する</a:t>
            </a:r>
            <a:endParaRPr lang="ja-JP" altLang="en-US" sz="2800" dirty="0">
              <a:latin typeface="+mj-ea"/>
              <a:ea typeface="+mj-ea"/>
            </a:endParaRPr>
          </a:p>
          <a:p>
            <a:endParaRPr kumimoji="1"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a:xfrm>
            <a:off x="6463145" y="6356350"/>
            <a:ext cx="2057400" cy="365125"/>
          </a:xfrm>
        </p:spPr>
        <p:txBody>
          <a:bodyPr/>
          <a:lstStyle/>
          <a:p>
            <a:fld id="{D57F1E4F-1CFF-5643-939E-217C01CDF565}" type="slidenum">
              <a:rPr lang="en-US" smtClean="0"/>
              <a:pPr/>
              <a:t>4</a:t>
            </a:fld>
            <a:endParaRPr lang="en-US" dirty="0"/>
          </a:p>
        </p:txBody>
      </p:sp>
      <p:grpSp>
        <p:nvGrpSpPr>
          <p:cNvPr id="4" name="グループ化 3"/>
          <p:cNvGrpSpPr/>
          <p:nvPr/>
        </p:nvGrpSpPr>
        <p:grpSpPr>
          <a:xfrm>
            <a:off x="118247" y="1793947"/>
            <a:ext cx="4286079" cy="2851625"/>
            <a:chOff x="118247" y="1793947"/>
            <a:chExt cx="4286079" cy="2851625"/>
          </a:xfrm>
        </p:grpSpPr>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47" y="1793947"/>
              <a:ext cx="4286079" cy="2851625"/>
            </a:xfrm>
            <a:prstGeom prst="rect">
              <a:avLst/>
            </a:prstGeom>
            <a:ln>
              <a:solidFill>
                <a:schemeClr val="tx1"/>
              </a:solidFill>
            </a:ln>
          </p:spPr>
        </p:pic>
        <p:sp>
          <p:nvSpPr>
            <p:cNvPr id="24" name="正方形/長方形 23"/>
            <p:cNvSpPr/>
            <p:nvPr/>
          </p:nvSpPr>
          <p:spPr>
            <a:xfrm>
              <a:off x="926724" y="3971582"/>
              <a:ext cx="633845" cy="66917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83554" y="3976400"/>
              <a:ext cx="633845" cy="66917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二等辺三角形 4"/>
          <p:cNvSpPr/>
          <p:nvPr/>
        </p:nvSpPr>
        <p:spPr>
          <a:xfrm rot="5400000">
            <a:off x="3581926" y="3116729"/>
            <a:ext cx="1976682" cy="1964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522" y="1789129"/>
            <a:ext cx="4286079" cy="2851625"/>
          </a:xfrm>
          <a:prstGeom prst="rect">
            <a:avLst/>
          </a:prstGeom>
          <a:ln>
            <a:solidFill>
              <a:schemeClr val="tx1"/>
            </a:solidFill>
          </a:ln>
        </p:spPr>
      </p:pic>
      <p:sp>
        <p:nvSpPr>
          <p:cNvPr id="16" name="正方形/長方形 15"/>
          <p:cNvSpPr/>
          <p:nvPr/>
        </p:nvSpPr>
        <p:spPr>
          <a:xfrm>
            <a:off x="5524999" y="3966764"/>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7481829" y="3971582"/>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コンテンツ プレースホルダー 5"/>
          <p:cNvSpPr txBox="1">
            <a:spLocks/>
          </p:cNvSpPr>
          <p:nvPr/>
        </p:nvSpPr>
        <p:spPr>
          <a:xfrm>
            <a:off x="552105" y="5307318"/>
            <a:ext cx="8232749" cy="8485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kumimoji="1" sz="26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Font typeface="Wingdings 2" pitchFamily="18" charset="2"/>
              <a:buChar char=""/>
              <a:defRPr kumimoji="1" sz="2400" kern="1200">
                <a:solidFill>
                  <a:schemeClr val="tx1"/>
                </a:solidFill>
                <a:latin typeface="+mj-ea"/>
                <a:ea typeface="+mj-ea"/>
                <a:cs typeface="+mn-cs"/>
              </a:defRPr>
            </a:lvl2pPr>
            <a:lvl3pPr marL="857250" indent="-171450" algn="l" defTabSz="685800" rtl="0" eaLnBrk="1" latinLnBrk="0" hangingPunct="1">
              <a:lnSpc>
                <a:spcPct val="90000"/>
              </a:lnSpc>
              <a:spcBef>
                <a:spcPts val="375"/>
              </a:spcBef>
              <a:buFont typeface="Wingdings 2" pitchFamily="18" charset="2"/>
              <a:buChar char=""/>
              <a:defRPr kumimoji="1" sz="2000" kern="1200">
                <a:solidFill>
                  <a:schemeClr val="tx1"/>
                </a:solidFill>
                <a:latin typeface="+mj-ea"/>
                <a:ea typeface="+mj-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j-ea"/>
                <a:ea typeface="+mj-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en-US" altLang="ja-JP" sz="3200" dirty="0"/>
              <a:t>GLCIC</a:t>
            </a:r>
            <a:r>
              <a:rPr lang="ja-JP" altLang="en-US" sz="3200" dirty="0"/>
              <a:t>を用いてマスクした箇所の画像を予測し生成するモデルを構築</a:t>
            </a:r>
            <a:endParaRPr lang="en-US" altLang="ja-JP" sz="3200" dirty="0"/>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6" grpId="0" animBg="1"/>
      <p:bldP spid="17" grpId="0" animBg="1"/>
      <p:bldP spid="2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4592" y="365760"/>
            <a:ext cx="8933793" cy="800100"/>
          </a:xfrm>
        </p:spPr>
        <p:txBody>
          <a:bodyPr>
            <a:noAutofit/>
          </a:bodyPr>
          <a:lstStyle/>
          <a:p>
            <a:r>
              <a:rPr lang="en-US" altLang="ja-JP" sz="3600" dirty="0">
                <a:latin typeface="+mj-ea"/>
              </a:rPr>
              <a:t>Globally and Locally Consistent Image Completion</a:t>
            </a:r>
            <a:r>
              <a:rPr lang="ja-JP" altLang="en-US" sz="3600" dirty="0">
                <a:latin typeface="+mj-ea"/>
              </a:rPr>
              <a:t> </a:t>
            </a:r>
            <a:r>
              <a:rPr lang="en-US" altLang="ja-JP" sz="3600" dirty="0">
                <a:latin typeface="+mj-ea"/>
              </a:rPr>
              <a:t>(GLCIC)</a:t>
            </a:r>
            <a:endParaRPr lang="ja-JP" altLang="en-US" sz="36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36447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380415" y="1698158"/>
            <a:ext cx="8517203" cy="1384995"/>
          </a:xfrm>
          <a:prstGeom prst="rect">
            <a:avLst/>
          </a:prstGeom>
          <a:noFill/>
        </p:spPr>
        <p:txBody>
          <a:bodyPr wrap="square" rtlCol="0">
            <a:spAutoFit/>
          </a:bodyPr>
          <a:lstStyle/>
          <a:p>
            <a:pPr marL="342900" indent="-342900" algn="l">
              <a:buFont typeface="Arial" panose="020B0604020202020204" pitchFamily="34" charset="0"/>
              <a:buChar char="•"/>
            </a:pPr>
            <a:r>
              <a:rPr lang="ja-JP" altLang="en-US" sz="2800" dirty="0">
                <a:latin typeface="+mj-ea"/>
                <a:ea typeface="+mj-ea"/>
              </a:rPr>
              <a:t>敵対生成ネットワーク</a:t>
            </a:r>
            <a:r>
              <a:rPr lang="en-US" altLang="ja-JP" sz="2800" dirty="0">
                <a:latin typeface="+mj-ea"/>
                <a:ea typeface="+mj-ea"/>
              </a:rPr>
              <a:t>(GAN)</a:t>
            </a:r>
            <a:r>
              <a:rPr lang="ja-JP" altLang="en-US" sz="2800" dirty="0">
                <a:latin typeface="+mj-ea"/>
                <a:ea typeface="+mj-ea"/>
              </a:rPr>
              <a:t>の派生</a:t>
            </a:r>
            <a:endParaRPr lang="en-US" altLang="ja-JP" sz="2800" dirty="0">
              <a:latin typeface="+mj-ea"/>
              <a:ea typeface="+mj-ea"/>
            </a:endParaRPr>
          </a:p>
          <a:p>
            <a:pPr marL="342900" indent="-342900" algn="l">
              <a:buFont typeface="Arial" panose="020B0604020202020204" pitchFamily="34" charset="0"/>
              <a:buChar char="•"/>
            </a:pPr>
            <a:r>
              <a:rPr lang="ja-JP" altLang="en-US" sz="2800" dirty="0">
                <a:latin typeface="+mj-ea"/>
                <a:ea typeface="+mj-ea"/>
              </a:rPr>
              <a:t>マスク領域のある画像に対し，補完を行う</a:t>
            </a:r>
            <a:endParaRPr lang="en-US" altLang="ja-JP" sz="2800" dirty="0">
              <a:latin typeface="+mj-ea"/>
              <a:ea typeface="+mj-ea"/>
            </a:endParaRPr>
          </a:p>
          <a:p>
            <a:pPr marL="342900" indent="-342900" algn="l">
              <a:buFont typeface="Arial" panose="020B0604020202020204" pitchFamily="34" charset="0"/>
              <a:buChar char="•"/>
            </a:pPr>
            <a:r>
              <a:rPr lang="ja-JP" altLang="en-US" sz="2800" dirty="0">
                <a:latin typeface="+mj-ea"/>
                <a:ea typeface="+mj-ea"/>
              </a:rPr>
              <a:t>従来のパッチベースの手法より自然な補完が可能</a:t>
            </a:r>
            <a:endParaRPr lang="en-US" altLang="ja-JP" sz="2800" dirty="0">
              <a:latin typeface="+mj-ea"/>
              <a:ea typeface="+mj-ea"/>
            </a:endParaRP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43052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4406900"/>
            <a:ext cx="2270542" cy="1312658"/>
          </a:xfrm>
          <a:prstGeom prst="rect">
            <a:avLst/>
          </a:prstGeom>
        </p:spPr>
      </p:pic>
      <p:sp>
        <p:nvSpPr>
          <p:cNvPr id="3" name="テキスト ボックス 2"/>
          <p:cNvSpPr txBox="1"/>
          <p:nvPr/>
        </p:nvSpPr>
        <p:spPr>
          <a:xfrm>
            <a:off x="878786" y="6122574"/>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9" name="テキスト ボックス 8"/>
          <p:cNvSpPr txBox="1"/>
          <p:nvPr/>
        </p:nvSpPr>
        <p:spPr>
          <a:xfrm>
            <a:off x="7392801" y="5660909"/>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1" name="テキスト ボックス 10"/>
          <p:cNvSpPr txBox="1"/>
          <p:nvPr/>
        </p:nvSpPr>
        <p:spPr>
          <a:xfrm>
            <a:off x="5133561" y="5660910"/>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2903883" y="6122575"/>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938547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p:cNvSpPr/>
          <p:nvPr/>
        </p:nvSpPr>
        <p:spPr>
          <a:xfrm>
            <a:off x="14217" y="3744815"/>
            <a:ext cx="9144000" cy="266832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14217" y="813115"/>
            <a:ext cx="9129783" cy="302566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latin typeface="+mj-ea"/>
              </a:rPr>
              <a:t>モデルの学習</a:t>
            </a: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58" name="角丸四角形 157"/>
          <p:cNvSpPr/>
          <p:nvPr/>
        </p:nvSpPr>
        <p:spPr>
          <a:xfrm>
            <a:off x="3540918" y="4397307"/>
            <a:ext cx="2659458" cy="553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局所識別ネットワーク</a:t>
            </a:r>
          </a:p>
        </p:txBody>
      </p:sp>
      <p:sp>
        <p:nvSpPr>
          <p:cNvPr id="160" name="角丸四角形 159"/>
          <p:cNvSpPr/>
          <p:nvPr/>
        </p:nvSpPr>
        <p:spPr>
          <a:xfrm>
            <a:off x="3540918" y="5336452"/>
            <a:ext cx="2659458" cy="553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大域識別ネットワーク</a:t>
            </a:r>
          </a:p>
        </p:txBody>
      </p:sp>
      <p:sp>
        <p:nvSpPr>
          <p:cNvPr id="162" name="角丸四角形 161"/>
          <p:cNvSpPr/>
          <p:nvPr/>
        </p:nvSpPr>
        <p:spPr>
          <a:xfrm>
            <a:off x="3483940" y="1326793"/>
            <a:ext cx="2172656" cy="1122931"/>
          </a:xfrm>
          <a:prstGeom prst="roundRect">
            <a:avLst/>
          </a:prstGeom>
          <a:solidFill>
            <a:schemeClr val="bg1">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補完</a:t>
            </a:r>
            <a:endParaRPr kumimoji="1" lang="en-US" altLang="ja-JP" sz="2400" b="1" dirty="0">
              <a:solidFill>
                <a:schemeClr val="tx1"/>
              </a:solidFill>
            </a:endParaRPr>
          </a:p>
          <a:p>
            <a:pPr algn="ctr"/>
            <a:r>
              <a:rPr kumimoji="1" lang="ja-JP" altLang="en-US" sz="2400" b="1" dirty="0">
                <a:solidFill>
                  <a:schemeClr val="tx1"/>
                </a:solidFill>
              </a:rPr>
              <a:t>ネットワーク</a:t>
            </a:r>
          </a:p>
        </p:txBody>
      </p:sp>
      <p:grpSp>
        <p:nvGrpSpPr>
          <p:cNvPr id="3" name="グループ化 2"/>
          <p:cNvGrpSpPr/>
          <p:nvPr/>
        </p:nvGrpSpPr>
        <p:grpSpPr>
          <a:xfrm>
            <a:off x="547911" y="899850"/>
            <a:ext cx="2239172" cy="1976819"/>
            <a:chOff x="224294" y="1852029"/>
            <a:chExt cx="2913452" cy="1856369"/>
          </a:xfrm>
        </p:grpSpPr>
        <p:pic>
          <p:nvPicPr>
            <p:cNvPr id="21" name="図 20"/>
            <p:cNvPicPr>
              <a:picLocks noChangeAspect="1"/>
            </p:cNvPicPr>
            <p:nvPr/>
          </p:nvPicPr>
          <p:blipFill rotWithShape="1">
            <a:blip r:embed="rId3">
              <a:extLst>
                <a:ext uri="{28A0092B-C50C-407E-A947-70E740481C1C}">
                  <a14:useLocalDpi xmlns:a14="http://schemas.microsoft.com/office/drawing/2010/main" val="0"/>
                </a:ext>
              </a:extLst>
            </a:blip>
            <a:srcRect l="19330" t="35265" r="16804" b="3571"/>
            <a:stretch/>
          </p:blipFill>
          <p:spPr>
            <a:xfrm>
              <a:off x="224294" y="1852029"/>
              <a:ext cx="2913452" cy="1856369"/>
            </a:xfrm>
            <a:prstGeom prst="rect">
              <a:avLst/>
            </a:prstGeom>
            <a:ln>
              <a:solidFill>
                <a:schemeClr val="tx1"/>
              </a:solidFill>
            </a:ln>
          </p:spPr>
        </p:pic>
        <p:sp>
          <p:nvSpPr>
            <p:cNvPr id="22" name="正方形/長方形 21"/>
            <p:cNvSpPr/>
            <p:nvPr/>
          </p:nvSpPr>
          <p:spPr>
            <a:xfrm>
              <a:off x="496192" y="2843916"/>
              <a:ext cx="633845" cy="66917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5" name="図 24"/>
          <p:cNvPicPr>
            <a:picLocks noChangeAspect="1"/>
          </p:cNvPicPr>
          <p:nvPr/>
        </p:nvPicPr>
        <p:blipFill rotWithShape="1">
          <a:blip r:embed="rId3">
            <a:extLst>
              <a:ext uri="{28A0092B-C50C-407E-A947-70E740481C1C}">
                <a14:useLocalDpi xmlns:a14="http://schemas.microsoft.com/office/drawing/2010/main" val="0"/>
              </a:ext>
            </a:extLst>
          </a:blip>
          <a:srcRect l="20483" t="74861" r="63036" b="3571"/>
          <a:stretch/>
        </p:blipFill>
        <p:spPr>
          <a:xfrm>
            <a:off x="2036588" y="4268074"/>
            <a:ext cx="656962" cy="805529"/>
          </a:xfrm>
          <a:prstGeom prst="rect">
            <a:avLst/>
          </a:prstGeom>
          <a:ln w="76200">
            <a:solidFill>
              <a:srgbClr val="FF0000"/>
            </a:solidFill>
          </a:ln>
        </p:spPr>
      </p:pic>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l="19330" t="35265" r="16804" b="3571"/>
          <a:stretch/>
        </p:blipFill>
        <p:spPr>
          <a:xfrm>
            <a:off x="1814916" y="5350101"/>
            <a:ext cx="1180948" cy="1054122"/>
          </a:xfrm>
          <a:prstGeom prst="rect">
            <a:avLst/>
          </a:prstGeom>
          <a:ln>
            <a:solidFill>
              <a:schemeClr val="tx1"/>
            </a:solidFill>
          </a:ln>
        </p:spPr>
      </p:pic>
      <p:grpSp>
        <p:nvGrpSpPr>
          <p:cNvPr id="28" name="グループ化 27"/>
          <p:cNvGrpSpPr/>
          <p:nvPr/>
        </p:nvGrpSpPr>
        <p:grpSpPr>
          <a:xfrm>
            <a:off x="6366469" y="862350"/>
            <a:ext cx="2298677" cy="2051816"/>
            <a:chOff x="224294" y="1852029"/>
            <a:chExt cx="2913452" cy="1856369"/>
          </a:xfrm>
        </p:grpSpPr>
        <p:pic>
          <p:nvPicPr>
            <p:cNvPr id="29" name="図 28"/>
            <p:cNvPicPr>
              <a:picLocks noChangeAspect="1"/>
            </p:cNvPicPr>
            <p:nvPr/>
          </p:nvPicPr>
          <p:blipFill rotWithShape="1">
            <a:blip r:embed="rId3">
              <a:extLst>
                <a:ext uri="{28A0092B-C50C-407E-A947-70E740481C1C}">
                  <a14:useLocalDpi xmlns:a14="http://schemas.microsoft.com/office/drawing/2010/main" val="0"/>
                </a:ext>
              </a:extLst>
            </a:blip>
            <a:srcRect l="19330" t="35265" r="16804" b="3571"/>
            <a:stretch/>
          </p:blipFill>
          <p:spPr>
            <a:xfrm>
              <a:off x="224294" y="1852029"/>
              <a:ext cx="2913452" cy="1856369"/>
            </a:xfrm>
            <a:prstGeom prst="rect">
              <a:avLst/>
            </a:prstGeom>
            <a:ln>
              <a:solidFill>
                <a:schemeClr val="tx1"/>
              </a:solidFill>
            </a:ln>
          </p:spPr>
        </p:pic>
        <p:sp>
          <p:nvSpPr>
            <p:cNvPr id="30" name="正方形/長方形 29"/>
            <p:cNvSpPr/>
            <p:nvPr/>
          </p:nvSpPr>
          <p:spPr>
            <a:xfrm>
              <a:off x="496192" y="2843916"/>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595022" y="2850253"/>
            <a:ext cx="2218877" cy="461665"/>
          </a:xfrm>
          <a:prstGeom prst="rect">
            <a:avLst/>
          </a:prstGeom>
          <a:noFill/>
        </p:spPr>
        <p:txBody>
          <a:bodyPr wrap="none" rtlCol="0">
            <a:spAutoFit/>
          </a:bodyPr>
          <a:lstStyle/>
          <a:p>
            <a:pPr algn="l"/>
            <a:r>
              <a:rPr kumimoji="1" lang="ja-JP" altLang="en-US" sz="2400" dirty="0">
                <a:latin typeface="+mj-ea"/>
                <a:ea typeface="+mj-ea"/>
              </a:rPr>
              <a:t>入力マスク画像</a:t>
            </a:r>
          </a:p>
        </p:txBody>
      </p:sp>
      <p:sp>
        <p:nvSpPr>
          <p:cNvPr id="35" name="テキスト ボックス 34"/>
          <p:cNvSpPr txBox="1"/>
          <p:nvPr/>
        </p:nvSpPr>
        <p:spPr>
          <a:xfrm>
            <a:off x="6783959" y="2917402"/>
            <a:ext cx="1415772" cy="461665"/>
          </a:xfrm>
          <a:prstGeom prst="rect">
            <a:avLst/>
          </a:prstGeom>
          <a:noFill/>
        </p:spPr>
        <p:txBody>
          <a:bodyPr wrap="none" rtlCol="0">
            <a:spAutoFit/>
          </a:bodyPr>
          <a:lstStyle/>
          <a:p>
            <a:pPr algn="l"/>
            <a:r>
              <a:rPr kumimoji="1" lang="ja-JP" altLang="en-US" sz="2400" dirty="0">
                <a:latin typeface="+mj-ea"/>
                <a:ea typeface="+mj-ea"/>
              </a:rPr>
              <a:t>出力画像</a:t>
            </a:r>
          </a:p>
        </p:txBody>
      </p:sp>
      <p:sp>
        <p:nvSpPr>
          <p:cNvPr id="8" name="テキスト ボックス 7"/>
          <p:cNvSpPr txBox="1"/>
          <p:nvPr/>
        </p:nvSpPr>
        <p:spPr>
          <a:xfrm>
            <a:off x="6873393" y="4224434"/>
            <a:ext cx="1986441" cy="830997"/>
          </a:xfrm>
          <a:prstGeom prst="rect">
            <a:avLst/>
          </a:prstGeom>
          <a:noFill/>
        </p:spPr>
        <p:txBody>
          <a:bodyPr wrap="none" rtlCol="0">
            <a:spAutoFit/>
          </a:bodyPr>
          <a:lstStyle/>
          <a:p>
            <a:pPr algn="ctr"/>
            <a:r>
              <a:rPr kumimoji="1" lang="ja-JP" altLang="en-US" sz="2400" dirty="0">
                <a:latin typeface="+mj-ea"/>
                <a:ea typeface="+mj-ea"/>
              </a:rPr>
              <a:t>マスク画像の</a:t>
            </a:r>
            <a:endParaRPr kumimoji="1" lang="en-US" altLang="ja-JP" sz="2400" dirty="0">
              <a:latin typeface="+mj-ea"/>
              <a:ea typeface="+mj-ea"/>
            </a:endParaRPr>
          </a:p>
          <a:p>
            <a:pPr algn="ctr"/>
            <a:r>
              <a:rPr kumimoji="1" lang="ja-JP" altLang="en-US" sz="2400" dirty="0">
                <a:latin typeface="+mj-ea"/>
                <a:ea typeface="+mj-ea"/>
              </a:rPr>
              <a:t>妥当性を学習</a:t>
            </a:r>
          </a:p>
        </p:txBody>
      </p:sp>
      <p:sp>
        <p:nvSpPr>
          <p:cNvPr id="37" name="テキスト ボックス 36"/>
          <p:cNvSpPr txBox="1"/>
          <p:nvPr/>
        </p:nvSpPr>
        <p:spPr>
          <a:xfrm>
            <a:off x="6834200" y="5214493"/>
            <a:ext cx="1986441" cy="830997"/>
          </a:xfrm>
          <a:prstGeom prst="rect">
            <a:avLst/>
          </a:prstGeom>
          <a:noFill/>
        </p:spPr>
        <p:txBody>
          <a:bodyPr wrap="none" rtlCol="0">
            <a:spAutoFit/>
          </a:bodyPr>
          <a:lstStyle/>
          <a:p>
            <a:pPr algn="ctr"/>
            <a:r>
              <a:rPr kumimoji="1" lang="ja-JP" altLang="en-US" sz="2400" dirty="0">
                <a:latin typeface="+mj-ea"/>
                <a:ea typeface="+mj-ea"/>
              </a:rPr>
              <a:t>画像全体の</a:t>
            </a:r>
            <a:endParaRPr kumimoji="1" lang="en-US" altLang="ja-JP" sz="2400" dirty="0">
              <a:latin typeface="+mj-ea"/>
              <a:ea typeface="+mj-ea"/>
            </a:endParaRPr>
          </a:p>
          <a:p>
            <a:pPr algn="ctr"/>
            <a:r>
              <a:rPr kumimoji="1" lang="ja-JP" altLang="en-US" sz="2400" dirty="0">
                <a:latin typeface="+mj-ea"/>
                <a:ea typeface="+mj-ea"/>
              </a:rPr>
              <a:t>妥当性を学習</a:t>
            </a:r>
          </a:p>
        </p:txBody>
      </p:sp>
      <p:sp>
        <p:nvSpPr>
          <p:cNvPr id="40" name="テキスト ボックス 39"/>
          <p:cNvSpPr txBox="1"/>
          <p:nvPr/>
        </p:nvSpPr>
        <p:spPr>
          <a:xfrm>
            <a:off x="3406332" y="3071009"/>
            <a:ext cx="2605200" cy="461665"/>
          </a:xfrm>
          <a:prstGeom prst="rect">
            <a:avLst/>
          </a:prstGeom>
          <a:noFill/>
        </p:spPr>
        <p:txBody>
          <a:bodyPr wrap="none" rtlCol="0">
            <a:spAutoFit/>
          </a:bodyPr>
          <a:lstStyle/>
          <a:p>
            <a:pPr algn="l"/>
            <a:r>
              <a:rPr kumimoji="1" lang="ja-JP" altLang="en-US" sz="2400" dirty="0">
                <a:latin typeface="+mj-ea"/>
                <a:ea typeface="+mj-ea"/>
              </a:rPr>
              <a:t>生成モデルの学習</a:t>
            </a:r>
            <a:endParaRPr kumimoji="1" lang="en-US" altLang="ja-JP" sz="2400" dirty="0">
              <a:latin typeface="+mj-ea"/>
              <a:ea typeface="+mj-ea"/>
            </a:endParaRPr>
          </a:p>
        </p:txBody>
      </p:sp>
      <p:sp>
        <p:nvSpPr>
          <p:cNvPr id="42" name="テキスト ボックス 41"/>
          <p:cNvSpPr txBox="1"/>
          <p:nvPr/>
        </p:nvSpPr>
        <p:spPr>
          <a:xfrm>
            <a:off x="232002" y="4904230"/>
            <a:ext cx="1681871" cy="830997"/>
          </a:xfrm>
          <a:prstGeom prst="rect">
            <a:avLst/>
          </a:prstGeom>
          <a:noFill/>
        </p:spPr>
        <p:txBody>
          <a:bodyPr wrap="none" rtlCol="0">
            <a:spAutoFit/>
          </a:bodyPr>
          <a:lstStyle/>
          <a:p>
            <a:pPr algn="ctr"/>
            <a:r>
              <a:rPr kumimoji="1" lang="ja-JP" altLang="en-US" sz="2400" dirty="0">
                <a:latin typeface="+mj-ea"/>
                <a:ea typeface="+mj-ea"/>
              </a:rPr>
              <a:t>識別モデル</a:t>
            </a:r>
            <a:endParaRPr kumimoji="1" lang="en-US" altLang="ja-JP" sz="2400" dirty="0">
              <a:latin typeface="+mj-ea"/>
              <a:ea typeface="+mj-ea"/>
            </a:endParaRPr>
          </a:p>
          <a:p>
            <a:pPr algn="ctr"/>
            <a:r>
              <a:rPr kumimoji="1" lang="ja-JP" altLang="en-US" sz="2400" dirty="0">
                <a:latin typeface="+mj-ea"/>
                <a:ea typeface="+mj-ea"/>
              </a:rPr>
              <a:t>の学習</a:t>
            </a:r>
          </a:p>
        </p:txBody>
      </p:sp>
      <p:sp>
        <p:nvSpPr>
          <p:cNvPr id="45" name="二等辺三角形 44"/>
          <p:cNvSpPr/>
          <p:nvPr/>
        </p:nvSpPr>
        <p:spPr>
          <a:xfrm rot="10800000">
            <a:off x="4040965" y="3944376"/>
            <a:ext cx="1076285" cy="232204"/>
          </a:xfrm>
          <a:prstGeom prst="triangle">
            <a:avLst>
              <a:gd name="adj" fmla="val 517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rot="5400000">
            <a:off x="2702649" y="1531100"/>
            <a:ext cx="925123" cy="6374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二等辺三角形 80"/>
          <p:cNvSpPr/>
          <p:nvPr/>
        </p:nvSpPr>
        <p:spPr>
          <a:xfrm rot="5400000">
            <a:off x="5548970" y="1587807"/>
            <a:ext cx="925123" cy="6374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二等辺三角形 84"/>
          <p:cNvSpPr/>
          <p:nvPr/>
        </p:nvSpPr>
        <p:spPr>
          <a:xfrm rot="5400000">
            <a:off x="3062672" y="4510155"/>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二等辺三角形 85"/>
          <p:cNvSpPr/>
          <p:nvPr/>
        </p:nvSpPr>
        <p:spPr>
          <a:xfrm rot="5400000">
            <a:off x="3051897" y="5491110"/>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二等辺三角形 86"/>
          <p:cNvSpPr/>
          <p:nvPr/>
        </p:nvSpPr>
        <p:spPr>
          <a:xfrm rot="5400000">
            <a:off x="6294881" y="5440385"/>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二等辺三角形 87"/>
          <p:cNvSpPr/>
          <p:nvPr/>
        </p:nvSpPr>
        <p:spPr>
          <a:xfrm rot="5400000">
            <a:off x="6269057" y="4543026"/>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967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実験環境</a:t>
            </a:r>
          </a:p>
        </p:txBody>
      </p:sp>
      <p:sp>
        <p:nvSpPr>
          <p:cNvPr id="3" name="コンテンツ プレースホルダー 2"/>
          <p:cNvSpPr>
            <a:spLocks noGrp="1"/>
          </p:cNvSpPr>
          <p:nvPr>
            <p:ph idx="1"/>
          </p:nvPr>
        </p:nvSpPr>
        <p:spPr>
          <a:xfrm>
            <a:off x="375227" y="914402"/>
            <a:ext cx="8312978" cy="2430378"/>
          </a:xfrm>
        </p:spPr>
        <p:txBody>
          <a:bodyPr>
            <a:normAutofit/>
          </a:bodyPr>
          <a:lstStyle/>
          <a:p>
            <a:r>
              <a:rPr kumimoji="1" lang="en-US" altLang="ja-JP" sz="3200" dirty="0" err="1"/>
              <a:t>Waymo</a:t>
            </a:r>
            <a:r>
              <a:rPr kumimoji="1" lang="ja-JP" altLang="en-US" sz="3200" dirty="0"/>
              <a:t>データセット</a:t>
            </a:r>
            <a:endParaRPr lang="en-US" altLang="ja-JP" sz="3200" dirty="0"/>
          </a:p>
          <a:p>
            <a:r>
              <a:rPr kumimoji="1" lang="en-US" altLang="ja-JP" sz="3200" dirty="0"/>
              <a:t>11,000</a:t>
            </a:r>
            <a:r>
              <a:rPr kumimoji="1" lang="ja-JP" altLang="en-US" sz="3200" dirty="0"/>
              <a:t>枚の画像を教師データとし</a:t>
            </a:r>
            <a:r>
              <a:rPr lang="ja-JP" altLang="en-US" sz="3200" dirty="0"/>
              <a:t>て使用</a:t>
            </a:r>
            <a:r>
              <a:rPr lang="en-US" altLang="ja-JP" sz="3200" dirty="0"/>
              <a:t>(train:95%,val:5%)</a:t>
            </a:r>
          </a:p>
          <a:p>
            <a:r>
              <a:rPr lang="en-US" altLang="ja-JP" sz="3200" dirty="0" err="1"/>
              <a:t>TensorFlow</a:t>
            </a:r>
            <a:endParaRPr lang="en-US" altLang="ja-JP" sz="3200" dirty="0"/>
          </a:p>
          <a:p>
            <a:pPr marL="0" indent="0">
              <a:buNone/>
            </a:pPr>
            <a:endParaRPr lang="en-US" altLang="ja-JP" sz="3200" dirty="0"/>
          </a:p>
          <a:p>
            <a:pPr marL="0" indent="0">
              <a:buNone/>
            </a:pPr>
            <a:endParaRPr kumimoji="1" lang="ja-JP" altLang="en-US" sz="3200"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a:latin typeface="+mj-ea"/>
                <a:ea typeface="+mj-ea"/>
              </a:rPr>
              <a:t>Waymo</a:t>
            </a:r>
            <a:r>
              <a:rPr kumimoji="1" lang="ja-JP" altLang="en-US" sz="2000" dirty="0">
                <a:latin typeface="+mj-ea"/>
                <a:ea typeface="+mj-ea"/>
              </a:rPr>
              <a:t>データセット</a:t>
            </a: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6959" y="273259"/>
            <a:ext cx="8390082" cy="564486"/>
          </a:xfrm>
        </p:spPr>
        <p:txBody>
          <a:bodyPr/>
          <a:lstStyle/>
          <a:p>
            <a:r>
              <a:rPr lang="ja-JP" altLang="en-US" sz="3600" dirty="0">
                <a:latin typeface="+mj-ea"/>
              </a:rPr>
              <a:t>実験結果</a:t>
            </a:r>
            <a:r>
              <a:rPr lang="en-US" altLang="ja-JP" sz="3600" dirty="0">
                <a:latin typeface="+mj-ea"/>
              </a:rPr>
              <a:t>(</a:t>
            </a:r>
            <a:r>
              <a:rPr lang="ja-JP" altLang="en-US" sz="3600" dirty="0">
                <a:latin typeface="+mj-ea"/>
              </a:rPr>
              <a:t>車線がつながっている場合</a:t>
            </a:r>
            <a:r>
              <a:rPr lang="en-US" altLang="ja-JP" sz="3600" dirty="0">
                <a:latin typeface="+mj-ea"/>
              </a:rPr>
              <a:t>)</a:t>
            </a:r>
            <a:endParaRPr kumimoji="1" lang="ja-JP" altLang="en-US" sz="3600" dirty="0">
              <a:latin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 y="1026946"/>
            <a:ext cx="9191386" cy="4488816"/>
          </a:xfrm>
          <a:prstGeom prst="rect">
            <a:avLst/>
          </a:prstGeom>
        </p:spPr>
      </p:pic>
      <p:sp>
        <p:nvSpPr>
          <p:cNvPr id="6" name="正方形/長方形 5"/>
          <p:cNvSpPr/>
          <p:nvPr/>
        </p:nvSpPr>
        <p:spPr>
          <a:xfrm>
            <a:off x="5703419" y="3155852"/>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12865" y="3155852"/>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正方形/長方形 8"/>
          <p:cNvSpPr/>
          <p:nvPr/>
        </p:nvSpPr>
        <p:spPr>
          <a:xfrm>
            <a:off x="1112866" y="3155852"/>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381138" y="5402145"/>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067664" y="5397588"/>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2" name="テキスト ボックス 11"/>
          <p:cNvSpPr txBox="1"/>
          <p:nvPr/>
        </p:nvSpPr>
        <p:spPr>
          <a:xfrm>
            <a:off x="708167" y="5976517"/>
            <a:ext cx="7998372" cy="461665"/>
          </a:xfrm>
          <a:prstGeom prst="rect">
            <a:avLst/>
          </a:prstGeom>
          <a:noFill/>
        </p:spPr>
        <p:txBody>
          <a:bodyPr wrap="square" rtlCol="0">
            <a:spAutoFit/>
          </a:bodyPr>
          <a:lstStyle/>
          <a:p>
            <a:pPr algn="l"/>
            <a:r>
              <a:rPr kumimoji="1" lang="ja-JP" altLang="en-US" sz="2400" dirty="0">
                <a:latin typeface="+mj-ea"/>
                <a:ea typeface="+mj-ea"/>
              </a:rPr>
              <a:t>もともとあったように復元できている</a:t>
            </a:r>
          </a:p>
        </p:txBody>
      </p:sp>
      <p:sp>
        <p:nvSpPr>
          <p:cNvPr id="14" name="二等辺三角形 13"/>
          <p:cNvSpPr/>
          <p:nvPr/>
        </p:nvSpPr>
        <p:spPr>
          <a:xfrm rot="5400000">
            <a:off x="420938" y="6074372"/>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吹き出し 2"/>
          <p:cNvSpPr/>
          <p:nvPr/>
        </p:nvSpPr>
        <p:spPr>
          <a:xfrm>
            <a:off x="7045692" y="1085487"/>
            <a:ext cx="1963554" cy="2445225"/>
          </a:xfrm>
          <a:prstGeom prst="wedgeRectCallout">
            <a:avLst>
              <a:gd name="adj1" fmla="val -62990"/>
              <a:gd name="adj2" fmla="val 70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
          <p:cNvPicPr>
            <a:picLocks noChangeAspect="1"/>
          </p:cNvPicPr>
          <p:nvPr/>
        </p:nvPicPr>
        <p:blipFill rotWithShape="1">
          <a:blip r:embed="rId3">
            <a:extLst>
              <a:ext uri="{28A0092B-C50C-407E-A947-70E740481C1C}">
                <a14:useLocalDpi xmlns:a14="http://schemas.microsoft.com/office/drawing/2010/main" val="0"/>
              </a:ext>
            </a:extLst>
          </a:blip>
          <a:srcRect l="61795" t="41700" r="25534" b="25492"/>
          <a:stretch/>
        </p:blipFill>
        <p:spPr>
          <a:xfrm>
            <a:off x="7045693" y="1106412"/>
            <a:ext cx="1963553" cy="2482841"/>
          </a:xfrm>
          <a:prstGeom prst="rect">
            <a:avLst/>
          </a:prstGeom>
          <a:ln w="44450">
            <a:solidFill>
              <a:schemeClr val="tx1"/>
            </a:solidFill>
          </a:ln>
        </p:spPr>
      </p:pic>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2748" y="431189"/>
            <a:ext cx="8855400" cy="564486"/>
          </a:xfrm>
        </p:spPr>
        <p:txBody>
          <a:bodyPr/>
          <a:lstStyle/>
          <a:p>
            <a:r>
              <a:rPr lang="ja-JP" altLang="en-US" dirty="0">
                <a:latin typeface="+mj-ea"/>
              </a:rPr>
              <a:t>実験結果</a:t>
            </a:r>
            <a:r>
              <a:rPr lang="en-US" altLang="ja-JP" dirty="0">
                <a:latin typeface="+mj-ea"/>
              </a:rPr>
              <a:t>(</a:t>
            </a:r>
            <a:r>
              <a:rPr lang="ja-JP" altLang="en-US" dirty="0">
                <a:latin typeface="+mj-ea"/>
              </a:rPr>
              <a:t>車線がつながっていない場合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0448" y="1200553"/>
            <a:ext cx="4104861" cy="4104861"/>
          </a:xfrm>
        </p:spPr>
      </p:pic>
      <p:sp>
        <p:nvSpPr>
          <p:cNvPr id="6" name="正方形/長方形 5"/>
          <p:cNvSpPr/>
          <p:nvPr/>
        </p:nvSpPr>
        <p:spPr>
          <a:xfrm>
            <a:off x="5073941" y="4019871"/>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88299" y="3256952"/>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74" y="1209364"/>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969080" y="4019871"/>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97718" y="5204730"/>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6284244" y="5200173"/>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3" name="テキスト ボックス 12"/>
          <p:cNvSpPr txBox="1"/>
          <p:nvPr/>
        </p:nvSpPr>
        <p:spPr>
          <a:xfrm>
            <a:off x="831227" y="5871273"/>
            <a:ext cx="7998372" cy="461665"/>
          </a:xfrm>
          <a:prstGeom prst="rect">
            <a:avLst/>
          </a:prstGeom>
          <a:noFill/>
        </p:spPr>
        <p:txBody>
          <a:bodyPr wrap="square" rtlCol="0">
            <a:spAutoFit/>
          </a:bodyPr>
          <a:lstStyle/>
          <a:p>
            <a:pPr algn="l"/>
            <a:r>
              <a:rPr kumimoji="1" lang="ja-JP" altLang="en-US" sz="2400" dirty="0">
                <a:latin typeface="+mj-ea"/>
                <a:ea typeface="+mj-ea"/>
              </a:rPr>
              <a:t>延長されていることが確認できた</a:t>
            </a:r>
          </a:p>
        </p:txBody>
      </p:sp>
      <p:sp>
        <p:nvSpPr>
          <p:cNvPr id="14" name="二等辺三角形 13"/>
          <p:cNvSpPr/>
          <p:nvPr/>
        </p:nvSpPr>
        <p:spPr>
          <a:xfrm rot="5400000">
            <a:off x="543998" y="5969128"/>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吹き出し 3"/>
          <p:cNvSpPr/>
          <p:nvPr/>
        </p:nvSpPr>
        <p:spPr>
          <a:xfrm>
            <a:off x="6463145" y="1305835"/>
            <a:ext cx="2057400" cy="2380641"/>
          </a:xfrm>
          <a:prstGeom prst="wedgeRectCallout">
            <a:avLst>
              <a:gd name="adj1" fmla="val -63406"/>
              <a:gd name="adj2" fmla="val 98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7"/>
          <p:cNvPicPr>
            <a:picLocks noChangeAspect="1"/>
          </p:cNvPicPr>
          <p:nvPr/>
        </p:nvPicPr>
        <p:blipFill rotWithShape="1">
          <a:blip r:embed="rId3">
            <a:extLst>
              <a:ext uri="{28A0092B-C50C-407E-A947-70E740481C1C}">
                <a14:useLocalDpi xmlns:a14="http://schemas.microsoft.com/office/drawing/2010/main" val="0"/>
              </a:ext>
            </a:extLst>
          </a:blip>
          <a:srcRect l="8905" t="63179" r="64364"/>
          <a:stretch/>
        </p:blipFill>
        <p:spPr>
          <a:xfrm>
            <a:off x="6470848" y="1305834"/>
            <a:ext cx="2049697" cy="2823367"/>
          </a:xfrm>
          <a:prstGeom prst="rect">
            <a:avLst/>
          </a:prstGeom>
          <a:ln w="38100">
            <a:solidFill>
              <a:schemeClr val="tx1"/>
            </a:solidFill>
          </a:ln>
        </p:spPr>
      </p:pic>
    </p:spTree>
    <p:extLst>
      <p:ext uri="{BB962C8B-B14F-4D97-AF65-F5344CB8AC3E}">
        <p14:creationId xmlns:p14="http://schemas.microsoft.com/office/powerpoint/2010/main" val="3390086539"/>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2677</TotalTime>
  <Words>1962</Words>
  <Application>Microsoft Office PowerPoint</Application>
  <PresentationFormat>画面に合わせる (4:3)</PresentationFormat>
  <Paragraphs>231</Paragraphs>
  <Slides>24</Slides>
  <Notes>23</Notes>
  <HiddenSlides>12</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UDゴシック</vt:lpstr>
      <vt:lpstr>游ゴシック</vt:lpstr>
      <vt:lpstr>Arial</vt:lpstr>
      <vt:lpstr>Calibri</vt:lpstr>
      <vt:lpstr>Wingdings 2</vt:lpstr>
      <vt:lpstr>HDOfficeLightV0</vt:lpstr>
      <vt:lpstr>深層学習を用いた 一般道路のロバストな車線補完</vt:lpstr>
      <vt:lpstr>背景</vt:lpstr>
      <vt:lpstr>目的</vt:lpstr>
      <vt:lpstr>提案手法</vt:lpstr>
      <vt:lpstr>Globally and Locally Consistent Image Completion (GLCIC)</vt:lpstr>
      <vt:lpstr>モデルの学習</vt:lpstr>
      <vt:lpstr>実験環境</vt:lpstr>
      <vt:lpstr>実験結果(車線がつながっている場合)</vt:lpstr>
      <vt:lpstr>実験結果(車線がつながっていない場合)</vt:lpstr>
      <vt:lpstr>実験結果(車線が破線の場合)</vt:lpstr>
      <vt:lpstr>考察</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lpstr>関連研究:VPGNet: Vanishing Point Guided Network for Lane and Road Marking Detection and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小松 耀人</cp:lastModifiedBy>
  <cp:revision>110</cp:revision>
  <cp:lastPrinted>2020-02-06T00:44:22Z</cp:lastPrinted>
  <dcterms:created xsi:type="dcterms:W3CDTF">2019-12-16T06:06:52Z</dcterms:created>
  <dcterms:modified xsi:type="dcterms:W3CDTF">2020-02-12T23:15:46Z</dcterms:modified>
</cp:coreProperties>
</file>